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6"/>
  </p:notesMasterIdLst>
  <p:sldIdLst>
    <p:sldId id="336" r:id="rId2"/>
    <p:sldId id="440" r:id="rId3"/>
    <p:sldId id="580" r:id="rId4"/>
    <p:sldId id="579" r:id="rId5"/>
    <p:sldId id="439" r:id="rId6"/>
    <p:sldId id="377" r:id="rId7"/>
    <p:sldId id="447" r:id="rId8"/>
    <p:sldId id="438" r:id="rId9"/>
    <p:sldId id="453" r:id="rId10"/>
    <p:sldId id="526" r:id="rId11"/>
    <p:sldId id="527" r:id="rId12"/>
    <p:sldId id="530" r:id="rId13"/>
    <p:sldId id="531" r:id="rId14"/>
    <p:sldId id="441" r:id="rId15"/>
    <p:sldId id="556" r:id="rId16"/>
    <p:sldId id="555" r:id="rId17"/>
    <p:sldId id="557" r:id="rId18"/>
    <p:sldId id="539" r:id="rId19"/>
    <p:sldId id="540" r:id="rId20"/>
    <p:sldId id="454" r:id="rId21"/>
    <p:sldId id="455" r:id="rId22"/>
    <p:sldId id="533" r:id="rId23"/>
    <p:sldId id="524" r:id="rId24"/>
    <p:sldId id="558" r:id="rId25"/>
    <p:sldId id="456" r:id="rId26"/>
    <p:sldId id="457" r:id="rId27"/>
    <p:sldId id="559" r:id="rId28"/>
    <p:sldId id="458" r:id="rId29"/>
    <p:sldId id="459" r:id="rId30"/>
    <p:sldId id="560" r:id="rId31"/>
    <p:sldId id="462" r:id="rId32"/>
    <p:sldId id="463" r:id="rId33"/>
    <p:sldId id="561" r:id="rId34"/>
    <p:sldId id="464" r:id="rId35"/>
    <p:sldId id="465" r:id="rId36"/>
    <p:sldId id="466" r:id="rId37"/>
    <p:sldId id="469" r:id="rId38"/>
    <p:sldId id="467" r:id="rId39"/>
    <p:sldId id="468" r:id="rId40"/>
    <p:sldId id="470" r:id="rId41"/>
    <p:sldId id="472" r:id="rId42"/>
    <p:sldId id="460" r:id="rId43"/>
    <p:sldId id="461" r:id="rId44"/>
    <p:sldId id="486" r:id="rId45"/>
    <p:sldId id="541" r:id="rId46"/>
    <p:sldId id="545" r:id="rId47"/>
    <p:sldId id="542" r:id="rId48"/>
    <p:sldId id="543" r:id="rId49"/>
    <p:sldId id="544" r:id="rId50"/>
    <p:sldId id="547" r:id="rId51"/>
    <p:sldId id="549" r:id="rId52"/>
    <p:sldId id="550" r:id="rId53"/>
    <p:sldId id="553" r:id="rId54"/>
    <p:sldId id="551" r:id="rId55"/>
    <p:sldId id="552" r:id="rId56"/>
    <p:sldId id="548" r:id="rId57"/>
    <p:sldId id="554" r:id="rId58"/>
    <p:sldId id="443" r:id="rId59"/>
    <p:sldId id="475" r:id="rId60"/>
    <p:sldId id="476" r:id="rId61"/>
    <p:sldId id="477" r:id="rId62"/>
    <p:sldId id="478" r:id="rId63"/>
    <p:sldId id="479" r:id="rId64"/>
    <p:sldId id="480" r:id="rId65"/>
    <p:sldId id="481" r:id="rId66"/>
    <p:sldId id="482" r:id="rId67"/>
    <p:sldId id="483" r:id="rId68"/>
    <p:sldId id="484" r:id="rId69"/>
    <p:sldId id="485" r:id="rId70"/>
    <p:sldId id="487" r:id="rId71"/>
    <p:sldId id="488" r:id="rId72"/>
    <p:sldId id="489" r:id="rId73"/>
    <p:sldId id="490" r:id="rId74"/>
    <p:sldId id="536" r:id="rId75"/>
    <p:sldId id="564" r:id="rId76"/>
    <p:sldId id="492" r:id="rId77"/>
    <p:sldId id="562" r:id="rId78"/>
    <p:sldId id="563" r:id="rId79"/>
    <p:sldId id="493" r:id="rId80"/>
    <p:sldId id="494" r:id="rId81"/>
    <p:sldId id="495" r:id="rId82"/>
    <p:sldId id="535" r:id="rId83"/>
    <p:sldId id="496" r:id="rId84"/>
    <p:sldId id="507" r:id="rId85"/>
    <p:sldId id="508" r:id="rId86"/>
    <p:sldId id="509" r:id="rId87"/>
    <p:sldId id="510" r:id="rId88"/>
    <p:sldId id="534" r:id="rId89"/>
    <p:sldId id="511" r:id="rId90"/>
    <p:sldId id="512" r:id="rId91"/>
    <p:sldId id="513" r:id="rId92"/>
    <p:sldId id="514" r:id="rId93"/>
    <p:sldId id="565" r:id="rId94"/>
    <p:sldId id="569" r:id="rId95"/>
    <p:sldId id="515" r:id="rId96"/>
    <p:sldId id="566" r:id="rId97"/>
    <p:sldId id="567" r:id="rId98"/>
    <p:sldId id="568" r:id="rId99"/>
    <p:sldId id="516" r:id="rId100"/>
    <p:sldId id="523" r:id="rId101"/>
    <p:sldId id="498" r:id="rId102"/>
    <p:sldId id="499" r:id="rId103"/>
    <p:sldId id="571" r:id="rId104"/>
    <p:sldId id="570" r:id="rId105"/>
    <p:sldId id="500" r:id="rId106"/>
    <p:sldId id="573" r:id="rId107"/>
    <p:sldId id="572" r:id="rId108"/>
    <p:sldId id="501" r:id="rId109"/>
    <p:sldId id="502" r:id="rId110"/>
    <p:sldId id="503" r:id="rId111"/>
    <p:sldId id="574" r:id="rId112"/>
    <p:sldId id="504" r:id="rId113"/>
    <p:sldId id="505" r:id="rId114"/>
    <p:sldId id="575" r:id="rId115"/>
    <p:sldId id="576" r:id="rId116"/>
    <p:sldId id="517" r:id="rId117"/>
    <p:sldId id="518" r:id="rId118"/>
    <p:sldId id="519" r:id="rId119"/>
    <p:sldId id="577" r:id="rId120"/>
    <p:sldId id="578" r:id="rId121"/>
    <p:sldId id="520" r:id="rId122"/>
    <p:sldId id="521" r:id="rId123"/>
    <p:sldId id="522" r:id="rId124"/>
    <p:sldId id="333" r:id="rId1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008000"/>
    <a:srgbClr val="20C9BB"/>
    <a:srgbClr val="FCB23C"/>
    <a:srgbClr val="3BBFF8"/>
    <a:srgbClr val="800000"/>
    <a:srgbClr val="FF9933"/>
    <a:srgbClr val="644C00"/>
    <a:srgbClr val="E6AF00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7" autoAdjust="0"/>
    <p:restoredTop sz="94058" autoAdjust="0"/>
  </p:normalViewPr>
  <p:slideViewPr>
    <p:cSldViewPr>
      <p:cViewPr varScale="1">
        <p:scale>
          <a:sx n="98" d="100"/>
          <a:sy n="98" d="100"/>
        </p:scale>
        <p:origin x="226" y="7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E77A1E-27DE-4D6E-96E2-BE084FE9828A}" type="doc">
      <dgm:prSet loTypeId="urn:microsoft.com/office/officeart/2005/8/layout/venn1" loCatId="relationship" qsTypeId="urn:microsoft.com/office/officeart/2005/8/quickstyle/simple1" qsCatId="simple" csTypeId="urn:microsoft.com/office/officeart/2005/8/colors/colorful3" csCatId="colorful" phldr="1"/>
      <dgm:spPr/>
    </dgm:pt>
    <dgm:pt modelId="{8EB71AC4-D6E8-4206-AFC9-AAE87E40A5E8}">
      <dgm:prSet phldrT="[Text]"/>
      <dgm:spPr/>
      <dgm:t>
        <a:bodyPr/>
        <a:lstStyle/>
        <a:p>
          <a:r>
            <a:rPr lang="en-US" dirty="0"/>
            <a:t>Confidentiality</a:t>
          </a:r>
        </a:p>
      </dgm:t>
    </dgm:pt>
    <dgm:pt modelId="{FCAD5D6F-047D-4274-BE5B-27D38E1C276D}" type="parTrans" cxnId="{60972440-0F6D-4C8C-A1CD-2C7B41B064F2}">
      <dgm:prSet/>
      <dgm:spPr/>
      <dgm:t>
        <a:bodyPr/>
        <a:lstStyle/>
        <a:p>
          <a:endParaRPr lang="en-US"/>
        </a:p>
      </dgm:t>
    </dgm:pt>
    <dgm:pt modelId="{2AF83140-9579-4155-AE18-0E9BEE29FFAB}" type="sibTrans" cxnId="{60972440-0F6D-4C8C-A1CD-2C7B41B064F2}">
      <dgm:prSet/>
      <dgm:spPr/>
      <dgm:t>
        <a:bodyPr/>
        <a:lstStyle/>
        <a:p>
          <a:endParaRPr lang="en-US"/>
        </a:p>
      </dgm:t>
    </dgm:pt>
    <dgm:pt modelId="{C3735226-9F27-4DB8-AAD9-AAEB76BF097D}">
      <dgm:prSet phldrT="[Text]"/>
      <dgm:spPr/>
      <dgm:t>
        <a:bodyPr/>
        <a:lstStyle/>
        <a:p>
          <a:r>
            <a:rPr lang="en-US" dirty="0"/>
            <a:t>Integrity</a:t>
          </a:r>
          <a:r>
            <a:rPr lang="en-US" dirty="0">
              <a:solidFill>
                <a:schemeClr val="accent1">
                  <a:lumMod val="20000"/>
                  <a:lumOff val="80000"/>
                </a:schemeClr>
              </a:solidFill>
            </a:rPr>
            <a:t>__</a:t>
          </a:r>
        </a:p>
      </dgm:t>
    </dgm:pt>
    <dgm:pt modelId="{49BA337E-06D3-46DA-8EE1-7DFA7BCFD35C}" type="parTrans" cxnId="{986E3DD8-F008-4F50-9BB1-BD3C0FA44FD3}">
      <dgm:prSet/>
      <dgm:spPr/>
      <dgm:t>
        <a:bodyPr/>
        <a:lstStyle/>
        <a:p>
          <a:endParaRPr lang="en-US"/>
        </a:p>
      </dgm:t>
    </dgm:pt>
    <dgm:pt modelId="{E634BAF6-461E-4FBF-878A-D9F39310C79D}" type="sibTrans" cxnId="{986E3DD8-F008-4F50-9BB1-BD3C0FA44FD3}">
      <dgm:prSet/>
      <dgm:spPr/>
      <dgm:t>
        <a:bodyPr/>
        <a:lstStyle/>
        <a:p>
          <a:endParaRPr lang="en-US"/>
        </a:p>
      </dgm:t>
    </dgm:pt>
    <dgm:pt modelId="{EA2394C5-B853-4BA2-B339-A93F59C004D8}">
      <dgm:prSet phldrT="[Text]"/>
      <dgm:spPr/>
      <dgm:t>
        <a:bodyPr/>
        <a:lstStyle/>
        <a:p>
          <a:r>
            <a:rPr lang="en-US" dirty="0"/>
            <a:t>Availability</a:t>
          </a:r>
        </a:p>
      </dgm:t>
    </dgm:pt>
    <dgm:pt modelId="{113203B0-8EA5-4596-AA3B-225C847D2CD4}" type="parTrans" cxnId="{63E0D84E-A1A3-4581-9878-8A404E19D87C}">
      <dgm:prSet/>
      <dgm:spPr/>
      <dgm:t>
        <a:bodyPr/>
        <a:lstStyle/>
        <a:p>
          <a:endParaRPr lang="en-US"/>
        </a:p>
      </dgm:t>
    </dgm:pt>
    <dgm:pt modelId="{39D8DB21-A5B2-46D9-BF83-AE81BBA1150A}" type="sibTrans" cxnId="{63E0D84E-A1A3-4581-9878-8A404E19D87C}">
      <dgm:prSet/>
      <dgm:spPr/>
      <dgm:t>
        <a:bodyPr/>
        <a:lstStyle/>
        <a:p>
          <a:endParaRPr lang="en-US"/>
        </a:p>
      </dgm:t>
    </dgm:pt>
    <dgm:pt modelId="{296DA6FC-E7E0-43AA-BB19-3736A9443145}" type="pres">
      <dgm:prSet presAssocID="{F5E77A1E-27DE-4D6E-96E2-BE084FE9828A}" presName="compositeShape" presStyleCnt="0">
        <dgm:presLayoutVars>
          <dgm:chMax val="7"/>
          <dgm:dir/>
          <dgm:resizeHandles val="exact"/>
        </dgm:presLayoutVars>
      </dgm:prSet>
      <dgm:spPr/>
    </dgm:pt>
    <dgm:pt modelId="{887BCA22-9B1C-45D3-9A31-46F4044B3F8A}" type="pres">
      <dgm:prSet presAssocID="{8EB71AC4-D6E8-4206-AFC9-AAE87E40A5E8}" presName="circ1" presStyleLbl="vennNode1" presStyleIdx="0" presStyleCnt="3"/>
      <dgm:spPr/>
    </dgm:pt>
    <dgm:pt modelId="{EB59EAE8-9044-48DA-83BD-124CC0695E92}" type="pres">
      <dgm:prSet presAssocID="{8EB71AC4-D6E8-4206-AFC9-AAE87E40A5E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0C82988-3576-40C1-8D9B-9784CB0A5F99}" type="pres">
      <dgm:prSet presAssocID="{C3735226-9F27-4DB8-AAD9-AAEB76BF097D}" presName="circ2" presStyleLbl="vennNode1" presStyleIdx="1" presStyleCnt="3"/>
      <dgm:spPr/>
    </dgm:pt>
    <dgm:pt modelId="{E1D463C6-7293-4232-BB86-2D388AF0EBDC}" type="pres">
      <dgm:prSet presAssocID="{C3735226-9F27-4DB8-AAD9-AAEB76BF097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F8FF3A5-5FF6-46AF-A51A-155AC8DDB10F}" type="pres">
      <dgm:prSet presAssocID="{EA2394C5-B853-4BA2-B339-A93F59C004D8}" presName="circ3" presStyleLbl="vennNode1" presStyleIdx="2" presStyleCnt="3"/>
      <dgm:spPr/>
    </dgm:pt>
    <dgm:pt modelId="{4F2B3F39-9AE6-4593-A203-631AEED8223E}" type="pres">
      <dgm:prSet presAssocID="{EA2394C5-B853-4BA2-B339-A93F59C004D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A00929-8F56-0F40-87E1-23400AE83408}" type="presOf" srcId="{8EB71AC4-D6E8-4206-AFC9-AAE87E40A5E8}" destId="{EB59EAE8-9044-48DA-83BD-124CC0695E92}" srcOrd="1" destOrd="0" presId="urn:microsoft.com/office/officeart/2005/8/layout/venn1"/>
    <dgm:cxn modelId="{BBA05F2B-A4F9-AB4F-88CE-A13DB905A5B1}" type="presOf" srcId="{C3735226-9F27-4DB8-AAD9-AAEB76BF097D}" destId="{E1D463C6-7293-4232-BB86-2D388AF0EBDC}" srcOrd="1" destOrd="0" presId="urn:microsoft.com/office/officeart/2005/8/layout/venn1"/>
    <dgm:cxn modelId="{60972440-0F6D-4C8C-A1CD-2C7B41B064F2}" srcId="{F5E77A1E-27DE-4D6E-96E2-BE084FE9828A}" destId="{8EB71AC4-D6E8-4206-AFC9-AAE87E40A5E8}" srcOrd="0" destOrd="0" parTransId="{FCAD5D6F-047D-4274-BE5B-27D38E1C276D}" sibTransId="{2AF83140-9579-4155-AE18-0E9BEE29FFAB}"/>
    <dgm:cxn modelId="{C1155F40-53BC-604A-9E78-28253D7268E9}" type="presOf" srcId="{C3735226-9F27-4DB8-AAD9-AAEB76BF097D}" destId="{40C82988-3576-40C1-8D9B-9784CB0A5F99}" srcOrd="0" destOrd="0" presId="urn:microsoft.com/office/officeart/2005/8/layout/venn1"/>
    <dgm:cxn modelId="{DAED4069-D52E-0C44-BB62-F1AFAEFF106D}" type="presOf" srcId="{8EB71AC4-D6E8-4206-AFC9-AAE87E40A5E8}" destId="{887BCA22-9B1C-45D3-9A31-46F4044B3F8A}" srcOrd="0" destOrd="0" presId="urn:microsoft.com/office/officeart/2005/8/layout/venn1"/>
    <dgm:cxn modelId="{2C41566C-DB4A-EE4E-AD88-1DCF09DE21E5}" type="presOf" srcId="{F5E77A1E-27DE-4D6E-96E2-BE084FE9828A}" destId="{296DA6FC-E7E0-43AA-BB19-3736A9443145}" srcOrd="0" destOrd="0" presId="urn:microsoft.com/office/officeart/2005/8/layout/venn1"/>
    <dgm:cxn modelId="{63E0D84E-A1A3-4581-9878-8A404E19D87C}" srcId="{F5E77A1E-27DE-4D6E-96E2-BE084FE9828A}" destId="{EA2394C5-B853-4BA2-B339-A93F59C004D8}" srcOrd="2" destOrd="0" parTransId="{113203B0-8EA5-4596-AA3B-225C847D2CD4}" sibTransId="{39D8DB21-A5B2-46D9-BF83-AE81BBA1150A}"/>
    <dgm:cxn modelId="{6BDBAACC-9808-E645-88C0-53870FD8D9EE}" type="presOf" srcId="{EA2394C5-B853-4BA2-B339-A93F59C004D8}" destId="{4F2B3F39-9AE6-4593-A203-631AEED8223E}" srcOrd="1" destOrd="0" presId="urn:microsoft.com/office/officeart/2005/8/layout/venn1"/>
    <dgm:cxn modelId="{986E3DD8-F008-4F50-9BB1-BD3C0FA44FD3}" srcId="{F5E77A1E-27DE-4D6E-96E2-BE084FE9828A}" destId="{C3735226-9F27-4DB8-AAD9-AAEB76BF097D}" srcOrd="1" destOrd="0" parTransId="{49BA337E-06D3-46DA-8EE1-7DFA7BCFD35C}" sibTransId="{E634BAF6-461E-4FBF-878A-D9F39310C79D}"/>
    <dgm:cxn modelId="{AFD838E7-C8BE-254A-9A2A-C8AC9FA16FD4}" type="presOf" srcId="{EA2394C5-B853-4BA2-B339-A93F59C004D8}" destId="{3F8FF3A5-5FF6-46AF-A51A-155AC8DDB10F}" srcOrd="0" destOrd="0" presId="urn:microsoft.com/office/officeart/2005/8/layout/venn1"/>
    <dgm:cxn modelId="{A1E8A47D-0792-7042-9450-A1E9B39B548B}" type="presParOf" srcId="{296DA6FC-E7E0-43AA-BB19-3736A9443145}" destId="{887BCA22-9B1C-45D3-9A31-46F4044B3F8A}" srcOrd="0" destOrd="0" presId="urn:microsoft.com/office/officeart/2005/8/layout/venn1"/>
    <dgm:cxn modelId="{9D4873F1-41C7-C64E-8953-FD6748F0022A}" type="presParOf" srcId="{296DA6FC-E7E0-43AA-BB19-3736A9443145}" destId="{EB59EAE8-9044-48DA-83BD-124CC0695E92}" srcOrd="1" destOrd="0" presId="urn:microsoft.com/office/officeart/2005/8/layout/venn1"/>
    <dgm:cxn modelId="{501C8F19-214E-3340-8CB3-007EB496E4A5}" type="presParOf" srcId="{296DA6FC-E7E0-43AA-BB19-3736A9443145}" destId="{40C82988-3576-40C1-8D9B-9784CB0A5F99}" srcOrd="2" destOrd="0" presId="urn:microsoft.com/office/officeart/2005/8/layout/venn1"/>
    <dgm:cxn modelId="{4E81C11D-6CEA-6346-8975-92201BE2D2E6}" type="presParOf" srcId="{296DA6FC-E7E0-43AA-BB19-3736A9443145}" destId="{E1D463C6-7293-4232-BB86-2D388AF0EBDC}" srcOrd="3" destOrd="0" presId="urn:microsoft.com/office/officeart/2005/8/layout/venn1"/>
    <dgm:cxn modelId="{30C1C919-8172-9944-89C5-9BEABB5D34CB}" type="presParOf" srcId="{296DA6FC-E7E0-43AA-BB19-3736A9443145}" destId="{3F8FF3A5-5FF6-46AF-A51A-155AC8DDB10F}" srcOrd="4" destOrd="0" presId="urn:microsoft.com/office/officeart/2005/8/layout/venn1"/>
    <dgm:cxn modelId="{3D283B31-1AC1-8B4D-ABA3-D19B1CECD6C8}" type="presParOf" srcId="{296DA6FC-E7E0-43AA-BB19-3736A9443145}" destId="{4F2B3F39-9AE6-4593-A203-631AEED8223E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BCA22-9B1C-45D3-9A31-46F4044B3F8A}">
      <dsp:nvSpPr>
        <dsp:cNvPr id="0" name=""/>
        <dsp:cNvSpPr/>
      </dsp:nvSpPr>
      <dsp:spPr>
        <a:xfrm>
          <a:off x="1638299" y="66674"/>
          <a:ext cx="3200400" cy="3200400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Confidentiality</a:t>
          </a:r>
        </a:p>
      </dsp:txBody>
      <dsp:txXfrm>
        <a:off x="2065019" y="626744"/>
        <a:ext cx="2346960" cy="1440180"/>
      </dsp:txXfrm>
    </dsp:sp>
    <dsp:sp modelId="{40C82988-3576-40C1-8D9B-9784CB0A5F99}">
      <dsp:nvSpPr>
        <dsp:cNvPr id="0" name=""/>
        <dsp:cNvSpPr/>
      </dsp:nvSpPr>
      <dsp:spPr>
        <a:xfrm>
          <a:off x="2793110" y="2066925"/>
          <a:ext cx="3200400" cy="3200400"/>
        </a:xfrm>
        <a:prstGeom prst="ellipse">
          <a:avLst/>
        </a:prstGeom>
        <a:solidFill>
          <a:schemeClr val="accent3">
            <a:alpha val="50000"/>
            <a:hueOff val="15318"/>
            <a:satOff val="-15823"/>
            <a:lumOff val="45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Integrity</a:t>
          </a:r>
          <a:r>
            <a:rPr lang="en-US" sz="3100" kern="1200" dirty="0">
              <a:solidFill>
                <a:schemeClr val="accent1">
                  <a:lumMod val="20000"/>
                  <a:lumOff val="80000"/>
                </a:schemeClr>
              </a:solidFill>
            </a:rPr>
            <a:t>__</a:t>
          </a:r>
        </a:p>
      </dsp:txBody>
      <dsp:txXfrm>
        <a:off x="3771900" y="2893695"/>
        <a:ext cx="1920240" cy="1760220"/>
      </dsp:txXfrm>
    </dsp:sp>
    <dsp:sp modelId="{3F8FF3A5-5FF6-46AF-A51A-155AC8DDB10F}">
      <dsp:nvSpPr>
        <dsp:cNvPr id="0" name=""/>
        <dsp:cNvSpPr/>
      </dsp:nvSpPr>
      <dsp:spPr>
        <a:xfrm>
          <a:off x="483488" y="2066925"/>
          <a:ext cx="3200400" cy="3200400"/>
        </a:xfrm>
        <a:prstGeom prst="ellipse">
          <a:avLst/>
        </a:prstGeom>
        <a:solidFill>
          <a:schemeClr val="accent3">
            <a:alpha val="50000"/>
            <a:hueOff val="30635"/>
            <a:satOff val="-31646"/>
            <a:lumOff val="90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Availability</a:t>
          </a:r>
        </a:p>
      </dsp:txBody>
      <dsp:txXfrm>
        <a:off x="784859" y="2893695"/>
        <a:ext cx="1920240" cy="1760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gradFill>
          <a:gsLst>
            <a:gs pos="55000">
              <a:srgbClr val="1164AF"/>
            </a:gs>
            <a:gs pos="0">
              <a:srgbClr val="1267AE"/>
            </a:gs>
            <a:gs pos="100000">
              <a:srgbClr val="0A447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212" y="1138425"/>
            <a:ext cx="6704172" cy="498773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29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138425"/>
            <a:ext cx="6704172" cy="498773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81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143000"/>
            <a:ext cx="12188825" cy="5105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3048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95400"/>
            <a:ext cx="10969943" cy="48307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V0.1B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212" y="6198576"/>
            <a:ext cx="914400" cy="696376"/>
          </a:xfrm>
          <a:prstGeom prst="rect">
            <a:avLst/>
          </a:prstGeom>
        </p:spPr>
      </p:pic>
      <p:pic>
        <p:nvPicPr>
          <p:cNvPr id="1026" name="Picture 2" descr="CC-by-NC ico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6336482"/>
            <a:ext cx="1143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904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143000"/>
            <a:ext cx="12188825" cy="5105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3048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95400"/>
            <a:ext cx="10969943" cy="48307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58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bg1">
                    <a:lumMod val="8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rgbClr val="1164AF"/>
            </a:gs>
            <a:gs pos="0">
              <a:srgbClr val="1267AE"/>
            </a:gs>
            <a:gs pos="100000">
              <a:srgbClr val="0A447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4/9/2017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65" r:id="rId4"/>
    <p:sldLayoutId id="2147483666" r:id="rId5"/>
    <p:sldLayoutId id="2147483651" r:id="rId6"/>
    <p:sldLayoutId id="2147483652" r:id="rId7"/>
    <p:sldLayoutId id="2147483653" r:id="rId8"/>
    <p:sldLayoutId id="2147483654" r:id="rId9"/>
    <p:sldLayoutId id="2147483662" r:id="rId10"/>
    <p:sldLayoutId id="2147483663" r:id="rId11"/>
    <p:sldLayoutId id="214748366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gif"/><Relationship Id="rId11" Type="http://schemas.openxmlformats.org/officeDocument/2006/relationships/image" Target="../media/image15.jpeg"/><Relationship Id="rId5" Type="http://schemas.openxmlformats.org/officeDocument/2006/relationships/image" Target="../media/image9.gif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training@whitescope.io" TargetMode="Externa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62833" y="3581400"/>
            <a:ext cx="6788929" cy="1981200"/>
          </a:xfrm>
        </p:spPr>
        <p:txBody>
          <a:bodyPr>
            <a:noAutofit/>
          </a:bodyPr>
          <a:lstStyle/>
          <a:p>
            <a:r>
              <a:rPr lang="en-US" sz="4800" dirty="0"/>
              <a:t>Embedded Systems Security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91711" y="5715000"/>
            <a:ext cx="3273901" cy="762000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Brought to you by </a:t>
            </a:r>
            <a:r>
              <a:rPr lang="en-US" sz="1800" dirty="0" err="1"/>
              <a:t>Whitescope</a:t>
            </a:r>
            <a:endParaRPr lang="en-US" sz="1800" dirty="0"/>
          </a:p>
          <a:p>
            <a:r>
              <a:rPr lang="en-US" sz="1800" dirty="0"/>
              <a:t>contact@whitescope.io</a:t>
            </a:r>
          </a:p>
        </p:txBody>
      </p:sp>
      <p:grpSp>
        <p:nvGrpSpPr>
          <p:cNvPr id="2" name="Group 8"/>
          <p:cNvGrpSpPr/>
          <p:nvPr/>
        </p:nvGrpSpPr>
        <p:grpSpPr>
          <a:xfrm>
            <a:off x="7154862" y="296862"/>
            <a:ext cx="3695700" cy="6278563"/>
            <a:chOff x="7154862" y="296862"/>
            <a:chExt cx="3695700" cy="6278563"/>
          </a:xfrm>
        </p:grpSpPr>
        <p:pic>
          <p:nvPicPr>
            <p:cNvPr id="3" name="Picture 5" descr="C:\Users\Wengchucon\Desktop\bulb bas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1762" y="4762500"/>
              <a:ext cx="2446338" cy="181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6" descr="C:\Users\Wengchucon\Desktop\detail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862" y="296862"/>
              <a:ext cx="3695700" cy="4503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/>
          <p:cNvSpPr/>
          <p:nvPr/>
        </p:nvSpPr>
        <p:spPr>
          <a:xfrm>
            <a:off x="1107274" y="5520318"/>
            <a:ext cx="1774038" cy="118482"/>
          </a:xfrm>
          <a:prstGeom prst="rect">
            <a:avLst/>
          </a:prstGeom>
          <a:solidFill>
            <a:srgbClr val="FCB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056812" y="632013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Version: 0.1B</a:t>
            </a:r>
          </a:p>
        </p:txBody>
      </p:sp>
    </p:spTree>
    <p:extLst>
      <p:ext uri="{BB962C8B-B14F-4D97-AF65-F5344CB8AC3E}">
        <p14:creationId xmlns:p14="http://schemas.microsoft.com/office/powerpoint/2010/main" val="2604759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These are Embedded Systems Too</a:t>
            </a:r>
          </a:p>
        </p:txBody>
      </p:sp>
      <p:pic>
        <p:nvPicPr>
          <p:cNvPr id="2050" name="Picture 2" descr="Image result for industrial control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1063880"/>
            <a:ext cx="30480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ar manufactu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384" y="3636793"/>
            <a:ext cx="5334000" cy="299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human machine interfa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488" y="1447800"/>
            <a:ext cx="3013074" cy="23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human machine interfa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3421125"/>
            <a:ext cx="4768611" cy="320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3639" y="892514"/>
            <a:ext cx="46577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329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JTAGULATOR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Automatic, assisted discovery of on-chip debugging interfaces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Useful when datasheets are not available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Useful when tracing from the processor is not available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Useful when processor pins cannot be reached (ex. BGA)</a:t>
            </a:r>
          </a:p>
        </p:txBody>
      </p:sp>
      <p:pic>
        <p:nvPicPr>
          <p:cNvPr id="1030" name="Picture 6" descr="Image result for jtagulat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2" y="4267200"/>
            <a:ext cx="5180013" cy="194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7978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Interfaces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2058412"/>
            <a:ext cx="119618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Main boards communicate with various components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Systems utilizes various communications interfaces and protocols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Identifying communications interfaces is vital to reverse engineering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Some communications interfaces are custom, but many are standard </a:t>
            </a:r>
          </a:p>
        </p:txBody>
      </p:sp>
    </p:spTree>
    <p:extLst>
      <p:ext uri="{BB962C8B-B14F-4D97-AF65-F5344CB8AC3E}">
        <p14:creationId xmlns:p14="http://schemas.microsoft.com/office/powerpoint/2010/main" val="31317741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RS-232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21142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RS-232 is very common amongst embedded devices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RS-232 defines the characteristics (voltage, signaling…etc.)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RS-232 also defines interfaces and pin identification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Some vendors have custom interfaces that do not adhere to standard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RS-232 defines the signaling, it does not define the data protocols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Slow, compared to modern standards	</a:t>
            </a:r>
          </a:p>
        </p:txBody>
      </p:sp>
    </p:spTree>
    <p:extLst>
      <p:ext uri="{BB962C8B-B14F-4D97-AF65-F5344CB8AC3E}">
        <p14:creationId xmlns:p14="http://schemas.microsoft.com/office/powerpoint/2010/main" val="32149926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RS-232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21142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Data Carrier Detect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Receive Data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Transmit Data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Data Terminal Ready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Signal Ground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Data Set Ready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Request to Send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Clear to Send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Ring Indicator	</a:t>
            </a:r>
          </a:p>
        </p:txBody>
      </p:sp>
    </p:spTree>
    <p:extLst>
      <p:ext uri="{BB962C8B-B14F-4D97-AF65-F5344CB8AC3E}">
        <p14:creationId xmlns:p14="http://schemas.microsoft.com/office/powerpoint/2010/main" val="40128246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RS-232</a:t>
            </a:r>
          </a:p>
        </p:txBody>
      </p:sp>
      <p:pic>
        <p:nvPicPr>
          <p:cNvPr id="2050" name="Picture 2" descr="Image result for rs-232 pi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905000"/>
            <a:ext cx="359092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s-232 pi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1524000"/>
            <a:ext cx="4200525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rs-232 db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91"/>
          <a:stretch/>
        </p:blipFill>
        <p:spPr bwMode="auto">
          <a:xfrm>
            <a:off x="2284412" y="4038600"/>
            <a:ext cx="27146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2355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RS-485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-1" y="1295400"/>
            <a:ext cx="121888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RS-485 is very common amongst embedded devices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RS-485 defines the characteristics (voltage, signaling…etc.)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RS-485 also defines interfaces and pin identification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Some vendors have custom interfaces that do not adhere to standard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RS-485 defines the signaling, it does not define the data protocols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Slow, compared to modern standards</a:t>
            </a:r>
          </a:p>
        </p:txBody>
      </p:sp>
    </p:spTree>
    <p:extLst>
      <p:ext uri="{BB962C8B-B14F-4D97-AF65-F5344CB8AC3E}">
        <p14:creationId xmlns:p14="http://schemas.microsoft.com/office/powerpoint/2010/main" val="1120054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RS-485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-1" y="1295400"/>
            <a:ext cx="121888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D+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Ground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D-</a:t>
            </a:r>
          </a:p>
        </p:txBody>
      </p:sp>
    </p:spTree>
    <p:extLst>
      <p:ext uri="{BB962C8B-B14F-4D97-AF65-F5344CB8AC3E}">
        <p14:creationId xmlns:p14="http://schemas.microsoft.com/office/powerpoint/2010/main" val="11123372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RS-485</a:t>
            </a:r>
          </a:p>
        </p:txBody>
      </p:sp>
      <p:pic>
        <p:nvPicPr>
          <p:cNvPr id="3074" name="Picture 2" descr="Image result for RS 485 connecto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23334" r="26667" b="23333"/>
          <a:stretch/>
        </p:blipFill>
        <p:spPr bwMode="auto">
          <a:xfrm>
            <a:off x="7623015" y="1600200"/>
            <a:ext cx="39624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S 485 connector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5" t="10714"/>
          <a:stretch/>
        </p:blipFill>
        <p:spPr bwMode="auto">
          <a:xfrm>
            <a:off x="5103812" y="1371600"/>
            <a:ext cx="1905000" cy="311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RS 485 connecto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847849"/>
            <a:ext cx="3162301" cy="31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1623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Transistor-transistor logic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20380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Commonly referred to as TTL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Allows for serial communication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Communication is accomplished by alt between high and low voltage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Common voltages are 5.0V (high) and 3.3V (high) and low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Commonly used for debugging microcontrollers/processors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4283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Universal Asynchronous Receiver/Transmitter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Used for asynchronous communication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Used to transmits and receive data serially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Transmit one bit at a time at a specified baud rate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9600bps is one of the most common baud rates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Other common baud rates: 19200, 38400, 57600, 115200</a:t>
            </a:r>
          </a:p>
        </p:txBody>
      </p:sp>
    </p:spTree>
    <p:extLst>
      <p:ext uri="{BB962C8B-B14F-4D97-AF65-F5344CB8AC3E}">
        <p14:creationId xmlns:p14="http://schemas.microsoft.com/office/powerpoint/2010/main" val="3581586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These are Embedded Systems Too</a:t>
            </a:r>
          </a:p>
        </p:txBody>
      </p:sp>
      <p:pic>
        <p:nvPicPr>
          <p:cNvPr id="3078" name="Picture 6" descr="Image result for navy shi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r="18750"/>
          <a:stretch/>
        </p:blipFill>
        <p:spPr bwMode="auto">
          <a:xfrm>
            <a:off x="1522412" y="1905000"/>
            <a:ext cx="4267200" cy="417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command and contr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321" y="3642383"/>
            <a:ext cx="5095875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joint strike figh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1295400"/>
            <a:ext cx="2845151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command and contro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1219200"/>
            <a:ext cx="56197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197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Peripheral Interface Bus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Commonly referred to as SPI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Synchronous serial communications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Used for short distance communications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Typically employs four wire serial-bus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Utilizes a master clock for synchronization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During each SPI clock cycle, full duplex transmission occurs</a:t>
            </a:r>
          </a:p>
        </p:txBody>
      </p:sp>
    </p:spTree>
    <p:extLst>
      <p:ext uri="{BB962C8B-B14F-4D97-AF65-F5344CB8AC3E}">
        <p14:creationId xmlns:p14="http://schemas.microsoft.com/office/powerpoint/2010/main" val="18171587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Peripheral Interface Bus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SCLK – Serial Clock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MOSI – Master Output Slave Input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MISO – Master Input Slave Output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SDIO – Serial Data I/O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SS – Slave Select</a:t>
            </a:r>
          </a:p>
        </p:txBody>
      </p:sp>
    </p:spTree>
    <p:extLst>
      <p:ext uri="{BB962C8B-B14F-4D97-AF65-F5344CB8AC3E}">
        <p14:creationId xmlns:p14="http://schemas.microsoft.com/office/powerpoint/2010/main" val="11335047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 Integrated Circuit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Commonly referred to as I2C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Pronounced “I” “Two” “C”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Short distance, low speed communications bus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Utilizes 3.3V and 5V for signaling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Utilizes a clock for communications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Master node establishes the clock, slave nodes sync</a:t>
            </a:r>
          </a:p>
        </p:txBody>
      </p:sp>
    </p:spTree>
    <p:extLst>
      <p:ext uri="{BB962C8B-B14F-4D97-AF65-F5344CB8AC3E}">
        <p14:creationId xmlns:p14="http://schemas.microsoft.com/office/powerpoint/2010/main" val="32484220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Test Action Group (JTAG)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19618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Electronics industry association formed in 1985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Established standards for on-chip debugging and instrumentation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Uses serial communications at different speeds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Some vendors have extended upon the JTAG standard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Applies to many microprocessors/microcontrollers/FPGAs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Different configurations for low pins, regular, and extended</a:t>
            </a:r>
          </a:p>
        </p:txBody>
      </p:sp>
    </p:spTree>
    <p:extLst>
      <p:ext uri="{BB962C8B-B14F-4D97-AF65-F5344CB8AC3E}">
        <p14:creationId xmlns:p14="http://schemas.microsoft.com/office/powerpoint/2010/main" val="20909022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Test Action Group (JTAG)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1961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TDI – Test Data In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TDO – Test Data Out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TCK – Test Clock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TMS – Test Mode Select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TRST – Test Reset</a:t>
            </a:r>
          </a:p>
        </p:txBody>
      </p:sp>
    </p:spTree>
    <p:extLst>
      <p:ext uri="{BB962C8B-B14F-4D97-AF65-F5344CB8AC3E}">
        <p14:creationId xmlns:p14="http://schemas.microsoft.com/office/powerpoint/2010/main" val="24282986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Test Action Group (JTAG)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1961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Two pin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TMSC – Test Serial Data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TCK – Test Clock</a:t>
            </a:r>
          </a:p>
        </p:txBody>
      </p:sp>
    </p:spTree>
    <p:extLst>
      <p:ext uri="{BB962C8B-B14F-4D97-AF65-F5344CB8AC3E}">
        <p14:creationId xmlns:p14="http://schemas.microsoft.com/office/powerpoint/2010/main" val="72721990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Wire Debug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Alternative to JTAG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Utilizes a 2-pin electrical interface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Utilizes the same protocol as JTAG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Defined in the ARM debug interface v5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On JTAG devices that support SWD:  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TMS and TCK are used for SWDIO and SWCLK signals</a:t>
            </a:r>
          </a:p>
        </p:txBody>
      </p:sp>
    </p:spTree>
    <p:extLst>
      <p:ext uri="{BB962C8B-B14F-4D97-AF65-F5344CB8AC3E}">
        <p14:creationId xmlns:p14="http://schemas.microsoft.com/office/powerpoint/2010/main" val="221644411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Engineering Tools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1312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Disassembler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-1" y="1295400"/>
            <a:ext cx="121888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Converts machine language into assembly language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Can extract function names and strings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Typically provides call graphs to show code execution flow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Add-ons may be required for embedded processors</a:t>
            </a:r>
          </a:p>
        </p:txBody>
      </p:sp>
    </p:spTree>
    <p:extLst>
      <p:ext uri="{BB962C8B-B14F-4D97-AF65-F5344CB8AC3E}">
        <p14:creationId xmlns:p14="http://schemas.microsoft.com/office/powerpoint/2010/main" val="14598471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Disassembler</a:t>
            </a:r>
          </a:p>
        </p:txBody>
      </p:sp>
      <p:pic>
        <p:nvPicPr>
          <p:cNvPr id="4098" name="Picture 2" descr="Image result for ida p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561" y="1143000"/>
            <a:ext cx="6743701" cy="501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331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Traditional IT Systems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39620067"/>
              </p:ext>
            </p:extLst>
          </p:nvPr>
        </p:nvGraphicFramePr>
        <p:xfrm>
          <a:off x="74612" y="1066800"/>
          <a:ext cx="6477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39000" y="2263676"/>
            <a:ext cx="45704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Focused on data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Protecting business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Protecting brand</a:t>
            </a:r>
          </a:p>
        </p:txBody>
      </p:sp>
    </p:spTree>
    <p:extLst>
      <p:ext uri="{BB962C8B-B14F-4D97-AF65-F5344CB8AC3E}">
        <p14:creationId xmlns:p14="http://schemas.microsoft.com/office/powerpoint/2010/main" val="26673526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Disassembler</a:t>
            </a:r>
          </a:p>
        </p:txBody>
      </p:sp>
      <p:pic>
        <p:nvPicPr>
          <p:cNvPr id="5122" name="Picture 2" descr="Image result for ida pr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8748" b="60250"/>
          <a:stretch/>
        </p:blipFill>
        <p:spPr bwMode="auto">
          <a:xfrm>
            <a:off x="2436813" y="1143000"/>
            <a:ext cx="6857999" cy="533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5738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Editor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Allows for the manipulation of fundamental binary data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“Hex” stands for hexadecimal</a:t>
            </a:r>
          </a:p>
        </p:txBody>
      </p:sp>
    </p:spTree>
    <p:extLst>
      <p:ext uri="{BB962C8B-B14F-4D97-AF65-F5344CB8AC3E}">
        <p14:creationId xmlns:p14="http://schemas.microsoft.com/office/powerpoint/2010/main" val="42044975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Compiler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35099151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Emulators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20195670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 useBgFill="1">
        <p:nvSpPr>
          <p:cNvPr id="2" name="Rectangle 1"/>
          <p:cNvSpPr/>
          <p:nvPr/>
        </p:nvSpPr>
        <p:spPr>
          <a:xfrm>
            <a:off x="4722812" y="1752600"/>
            <a:ext cx="6858000" cy="388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22812" y="5539368"/>
            <a:ext cx="6858000" cy="99432"/>
          </a:xfrm>
          <a:prstGeom prst="rect">
            <a:avLst/>
          </a:prstGeom>
          <a:solidFill>
            <a:srgbClr val="FCB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5027612" y="4371641"/>
            <a:ext cx="6019800" cy="1190959"/>
          </a:xfrm>
        </p:spPr>
        <p:txBody>
          <a:bodyPr anchor="t">
            <a:normAutofit/>
          </a:bodyPr>
          <a:lstStyle/>
          <a:p>
            <a:pPr marL="0" indent="0" algn="r">
              <a:buNone/>
            </a:pPr>
            <a:r>
              <a:rPr lang="en-US" sz="4400" i="1" dirty="0">
                <a:solidFill>
                  <a:schemeClr val="bg1"/>
                </a:solidFill>
              </a:rPr>
              <a:t>http://whitescope.io</a:t>
            </a:r>
          </a:p>
          <a:p>
            <a:pPr marL="0" indent="0" algn="r">
              <a:buNone/>
            </a:pPr>
            <a:endParaRPr lang="en-US" sz="3200" i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60812" y="1600200"/>
            <a:ext cx="99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“</a:t>
            </a: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4114640" y="3657600"/>
            <a:ext cx="6856572" cy="1190959"/>
          </a:xfrm>
          <a:prstGeom prst="rect">
            <a:avLst/>
          </a:prstGeom>
        </p:spPr>
        <p:txBody>
          <a:bodyPr vert="horz" lIns="121899" tIns="60949" rIns="121899" bIns="60949" rtlCol="0" anchor="t">
            <a:no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Billy.Rios@Whitescope.io</a:t>
            </a:r>
          </a:p>
        </p:txBody>
      </p:sp>
      <p:pic>
        <p:nvPicPr>
          <p:cNvPr id="6145" name="Picture 1" descr="E:\Admin\WhiteScope\Logos\WhiteScope Transpar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12" y="1905000"/>
            <a:ext cx="4601010" cy="3505200"/>
          </a:xfrm>
          <a:prstGeom prst="rect">
            <a:avLst/>
          </a:prstGeom>
          <a:noFill/>
        </p:spPr>
      </p:pic>
      <p:sp>
        <p:nvSpPr>
          <p:cNvPr id="17" name="Content Placeholder 3"/>
          <p:cNvSpPr txBox="1">
            <a:spLocks/>
          </p:cNvSpPr>
          <p:nvPr/>
        </p:nvSpPr>
        <p:spPr>
          <a:xfrm>
            <a:off x="5027612" y="2743200"/>
            <a:ext cx="6019800" cy="1190959"/>
          </a:xfrm>
          <a:prstGeom prst="rect">
            <a:avLst/>
          </a:prstGeom>
        </p:spPr>
        <p:txBody>
          <a:bodyPr vert="horz" lIns="121899" tIns="60949" rIns="121899" bIns="60949" rtlCol="0" anchor="t">
            <a:normAutofit/>
          </a:bodyPr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Billy Rios - Founder</a:t>
            </a:r>
          </a:p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934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3812" y="1295400"/>
            <a:ext cx="45704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Safety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Patient Harm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Fire Hazard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Over Pressure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Targeting Miss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Unauthorized Launch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51612" y="1290221"/>
            <a:ext cx="45704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Unauthorized Jettison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Misdiagnosis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Striking Hazard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Proportionality Miss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Explosion Hazard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Manufacturing Defect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676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Device Security Challenges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066800"/>
            <a:ext cx="107426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Fragmentation makes scaling defense difficult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Customized/proprietary hardware needed for analysis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Constraints on hardware make “extras” hard to implement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Instrumentation can be difficult, especially for automation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Attackers may have physical access to the device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Training hasn’t matured like other cybersecurity areas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Regulatory requirements can introduce additional complexity</a:t>
            </a:r>
          </a:p>
        </p:txBody>
      </p:sp>
    </p:spTree>
    <p:extLst>
      <p:ext uri="{BB962C8B-B14F-4D97-AF65-F5344CB8AC3E}">
        <p14:creationId xmlns:p14="http://schemas.microsoft.com/office/powerpoint/2010/main" val="3232504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– Owner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16570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Has ownership of the system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Can establish contractual obligations for manufacturers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Should work closely with operators to understand requirements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Should work closely with manufacturers and integrators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Can be different from the operator of the system (ex. </a:t>
            </a:r>
            <a:r>
              <a:rPr lang="en-US" sz="3200" dirty="0" err="1">
                <a:solidFill>
                  <a:schemeClr val="tx2"/>
                </a:solidFill>
              </a:rPr>
              <a:t>comm</a:t>
            </a:r>
            <a:r>
              <a:rPr lang="en-US" sz="3200" dirty="0">
                <a:solidFill>
                  <a:schemeClr val="tx2"/>
                </a:solidFill>
              </a:rPr>
              <a:t> air)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May be liable for actions arising from the system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391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– Operator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21142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Operates the system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Typically has the most interaction with the system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Usually has the deepest understanding of system capabilities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May not understand the technical details associated with components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Can also be the owner, but not usually the case with complex systems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May have liability for effects resulting from system activities </a:t>
            </a:r>
          </a:p>
        </p:txBody>
      </p:sp>
    </p:spTree>
    <p:extLst>
      <p:ext uri="{BB962C8B-B14F-4D97-AF65-F5344CB8AC3E}">
        <p14:creationId xmlns:p14="http://schemas.microsoft.com/office/powerpoint/2010/main" val="3048668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– Manufacturer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20380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Builds the components within a system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Components may be custom built or off the shelf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Usually responsible for updating software/firmware on components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Should have the deepest understanding of tech details of systems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May also act as a system integrator or a maintainer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18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- Integrators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16570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System integrators typically provide subject matter expertise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Assist in the implementation/deployment of complex systems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Have a hand in developing deployment architectures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Can assist/direct the selection of technologies and components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May also act as a maintainer or even as an owner/operator </a:t>
            </a:r>
          </a:p>
        </p:txBody>
      </p:sp>
    </p:spTree>
    <p:extLst>
      <p:ext uri="{BB962C8B-B14F-4D97-AF65-F5344CB8AC3E}">
        <p14:creationId xmlns:p14="http://schemas.microsoft.com/office/powerpoint/2010/main" val="2667116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- Maintainers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16570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Provide support activities to keep the system running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Typically has privileged access to the various system components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Normally has the ability to query components and collect data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Access to maintenance tools and software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Typically has deep, technical knowledge of system components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Can also be a system integrator</a:t>
            </a:r>
          </a:p>
        </p:txBody>
      </p:sp>
    </p:spTree>
    <p:extLst>
      <p:ext uri="{BB962C8B-B14F-4D97-AF65-F5344CB8AC3E}">
        <p14:creationId xmlns:p14="http://schemas.microsoft.com/office/powerpoint/2010/main" val="163958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9412" y="1371600"/>
            <a:ext cx="114300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solidFill>
                  <a:schemeClr val="tx2"/>
                </a:solidFill>
              </a:rPr>
              <a:t>Content Development/Review: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</a:rPr>
              <a:t>	Terry McCorkle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</a:rPr>
              <a:t>	Jonathan Butts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u="sng" dirty="0">
                <a:solidFill>
                  <a:schemeClr val="tx2"/>
                </a:solidFill>
              </a:rPr>
              <a:t>Admin/Logistics: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n-US" sz="2000" dirty="0">
                <a:solidFill>
                  <a:schemeClr val="tx2"/>
                </a:solidFill>
              </a:rPr>
              <a:t>Charles </a:t>
            </a:r>
            <a:r>
              <a:rPr lang="en-US" sz="2000" dirty="0" err="1">
                <a:solidFill>
                  <a:schemeClr val="tx2"/>
                </a:solidFill>
              </a:rPr>
              <a:t>Warloe</a:t>
            </a:r>
            <a:r>
              <a:rPr lang="en-US" sz="2000" dirty="0">
                <a:solidFill>
                  <a:schemeClr val="tx2"/>
                </a:solidFill>
              </a:rPr>
              <a:t> (licensing discussion)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2"/>
                </a:solidFill>
              </a:rPr>
              <a:t>Jose </a:t>
            </a:r>
            <a:r>
              <a:rPr lang="en-US" sz="2000" dirty="0" err="1">
                <a:solidFill>
                  <a:schemeClr val="tx2"/>
                </a:solidFill>
              </a:rPr>
              <a:t>Granado</a:t>
            </a:r>
            <a:r>
              <a:rPr lang="en-US" sz="2000" dirty="0">
                <a:solidFill>
                  <a:schemeClr val="tx2"/>
                </a:solidFill>
              </a:rPr>
              <a:t>, my first </a:t>
            </a:r>
            <a:r>
              <a:rPr lang="en-US" sz="2000" dirty="0" err="1">
                <a:solidFill>
                  <a:schemeClr val="tx2"/>
                </a:solidFill>
              </a:rPr>
              <a:t>infosec</a:t>
            </a:r>
            <a:r>
              <a:rPr lang="en-US" sz="2000" dirty="0">
                <a:solidFill>
                  <a:schemeClr val="tx2"/>
                </a:solidFill>
              </a:rPr>
              <a:t> mentor, RIP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711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- Components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012" y="1843542"/>
            <a:ext cx="5562600" cy="3566658"/>
          </a:xfrm>
          <a:prstGeom prst="rect">
            <a:avLst/>
          </a:prstGeom>
          <a:noFill/>
          <a:ln w="5080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8029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Microprocessors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Processing unit, typically on a standalone integrated circuit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Typically does not have built in RAM/ROM/peripherals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Typically does not have other peripherals built in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May be more suitable for general purpose computing</a:t>
            </a:r>
          </a:p>
        </p:txBody>
      </p:sp>
    </p:spTree>
    <p:extLst>
      <p:ext uri="{BB962C8B-B14F-4D97-AF65-F5344CB8AC3E}">
        <p14:creationId xmlns:p14="http://schemas.microsoft.com/office/powerpoint/2010/main" val="789186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Microprocessors</a:t>
            </a:r>
          </a:p>
        </p:txBody>
      </p:sp>
      <p:pic>
        <p:nvPicPr>
          <p:cNvPr id="4100" name="Picture 4" descr="Image result for microprocess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324" y="26670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microprocess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924" y="3276600"/>
            <a:ext cx="38100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microprocesso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717313"/>
            <a:ext cx="2000250" cy="201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Image result for microprocessors powerp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12" y="1524000"/>
            <a:ext cx="2063893" cy="206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626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Microcontrollers or System on Chip (SOC)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Can contain a microprocessor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Typically contains the peripherals required to run applications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May be more appropriate for special purpose systems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Can include peripherals like: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Graphics Processing Unit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Global Positioning System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USB support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</a:t>
            </a:r>
            <a:r>
              <a:rPr lang="en-US" sz="3200" dirty="0" err="1">
                <a:solidFill>
                  <a:schemeClr val="tx2"/>
                </a:solidFill>
              </a:rPr>
              <a:t>WiFi</a:t>
            </a:r>
            <a:r>
              <a:rPr lang="en-US" sz="3200" dirty="0">
                <a:solidFill>
                  <a:schemeClr val="tx2"/>
                </a:solidFill>
              </a:rPr>
              <a:t> or cellular support</a:t>
            </a:r>
          </a:p>
        </p:txBody>
      </p:sp>
    </p:spTree>
    <p:extLst>
      <p:ext uri="{BB962C8B-B14F-4D97-AF65-F5344CB8AC3E}">
        <p14:creationId xmlns:p14="http://schemas.microsoft.com/office/powerpoint/2010/main" val="56396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Microcontrollers or System on Chip (SOC)</a:t>
            </a:r>
          </a:p>
        </p:txBody>
      </p:sp>
      <p:pic>
        <p:nvPicPr>
          <p:cNvPr id="2969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371600"/>
            <a:ext cx="5150679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Image result for marvell microcontroll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702" y="1371600"/>
            <a:ext cx="4762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Image result for snapdrag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4058194"/>
            <a:ext cx="3248284" cy="182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137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18856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Originally named after the instruction set used on 8086 processors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Now refers to 32bit instruction set compatible with Intel’s 386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x86 utilizes a variable instruction length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Based on Complex Instruction Set Computing (CISC)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Very common in general computing devices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Less common in embedded systems, but they do exist</a:t>
            </a:r>
          </a:p>
        </p:txBody>
      </p:sp>
    </p:spTree>
    <p:extLst>
      <p:ext uri="{BB962C8B-B14F-4D97-AF65-F5344CB8AC3E}">
        <p14:creationId xmlns:p14="http://schemas.microsoft.com/office/powerpoint/2010/main" val="679283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20380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Advanced RISC Machine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Based on Reduced Instruction Set Computing (RISC)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ARM Holdings (</a:t>
            </a:r>
            <a:r>
              <a:rPr lang="en-US" sz="3200" dirty="0" err="1">
                <a:solidFill>
                  <a:schemeClr val="tx2"/>
                </a:solidFill>
              </a:rPr>
              <a:t>SoftBank</a:t>
            </a:r>
            <a:r>
              <a:rPr lang="en-US" sz="3200" dirty="0">
                <a:solidFill>
                  <a:schemeClr val="tx2"/>
                </a:solidFill>
              </a:rPr>
              <a:t> Group) develops and licenses ARM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Various companies license ARM and produce their own products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Supports 32-bit instruction sets (some support 16-bit instructions)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Extremely common in embedded devices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945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20380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RISC based architectures utilizes fewer transistors than CISC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Fewer transistors translates into lower costs and power requirements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Utilizes a (relatively) small, highly optimized set of instructions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Processor cycles required to execute a single instruction is “reduced”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Utilizes a load and store architecture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Logic and arithmetic instructions operate only on CPU registers</a:t>
            </a:r>
          </a:p>
        </p:txBody>
      </p:sp>
    </p:spTree>
    <p:extLst>
      <p:ext uri="{BB962C8B-B14F-4D97-AF65-F5344CB8AC3E}">
        <p14:creationId xmlns:p14="http://schemas.microsoft.com/office/powerpoint/2010/main" val="1221302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PowerPC (PPC)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18856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Created in 1991 by the Apple, IBM, Motorola alliance (AIM)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Utilizes a RISC instruction set architecture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Based on the POWER instruction set (POWER ISA in newer chips)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32-bit and 64-bit implementations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Can switch endianness through the Machine State Register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Used in automobiles and avionics</a:t>
            </a:r>
          </a:p>
        </p:txBody>
      </p:sp>
    </p:spTree>
    <p:extLst>
      <p:ext uri="{BB962C8B-B14F-4D97-AF65-F5344CB8AC3E}">
        <p14:creationId xmlns:p14="http://schemas.microsoft.com/office/powerpoint/2010/main" val="3405103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Created in 1981 at Stanford University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Utilizes a RISC instruction set architecture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Based on the MIPS instruction set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Load and Store architecture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32-bit and 64-bit variants are available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960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9412" y="1371600"/>
            <a:ext cx="11430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To the members of information </a:t>
            </a:r>
            <a:r>
              <a:rPr lang="en-US" sz="2800" b="1" u="sng" dirty="0">
                <a:solidFill>
                  <a:schemeClr val="tx2"/>
                </a:solidFill>
              </a:rPr>
              <a:t>security community</a:t>
            </a:r>
            <a:r>
              <a:rPr lang="en-US" dirty="0">
                <a:solidFill>
                  <a:schemeClr val="tx2"/>
                </a:solidFill>
              </a:rPr>
              <a:t>, who provided me with the opportunity and support to learn about cybersecurity.  I can never fully pay back everything that was given to me, but I hope you will accept this as a token of my gratitude for every thing you’ve helped me with.</a:t>
            </a:r>
          </a:p>
          <a:p>
            <a:pPr algn="ctr">
              <a:lnSpc>
                <a:spcPct val="150000"/>
              </a:lnSpc>
            </a:pPr>
            <a:endParaRPr lang="en-US" sz="3200" dirty="0">
              <a:solidFill>
                <a:schemeClr val="tx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tx2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99602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Field-Programmable Gate Array (FPGA)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143000"/>
            <a:ext cx="117332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First FPGA was created in 1985 by Ross Freeman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Integrated circuit containing programmable logic block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Designed to be configured after production manufacturing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Some FPGAs contain built-in memory components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Configuration must be reloaded when power is applied/re-applied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Advantages:  Speed, reliability and flexibility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Disadvantages:  Lack of support and high complexity</a:t>
            </a:r>
          </a:p>
        </p:txBody>
      </p:sp>
    </p:spTree>
    <p:extLst>
      <p:ext uri="{BB962C8B-B14F-4D97-AF65-F5344CB8AC3E}">
        <p14:creationId xmlns:p14="http://schemas.microsoft.com/office/powerpoint/2010/main" val="697364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Field-Programmable Gate Array (FPGA)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Image result for FPGA xilin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" y="19050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33" y="1295400"/>
            <a:ext cx="4827689" cy="3036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777" y="4096996"/>
            <a:ext cx="5250635" cy="20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70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Programmable Logic Device (CPLD)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1885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EEPROM based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Offers persistence through design locking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Smaller gate count and logic block size when compared with FGPAs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Often used for “simple” logic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Can be faster and more predictable than FPGAs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Usually cheaper than FPGAs, however not as capable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5513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Programmable Logic Device (CPLD)</a:t>
            </a:r>
          </a:p>
        </p:txBody>
      </p:sp>
      <p:pic>
        <p:nvPicPr>
          <p:cNvPr id="2050" name="Picture 2" descr="Image result for CP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2133600"/>
            <a:ext cx="5448301" cy="344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CPLD xilin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1828800"/>
            <a:ext cx="42291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091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 Packaging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664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Through-hole Package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981200"/>
            <a:ext cx="107426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Pins for the chips go through the board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Chips are soldered to the underside of the board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Chips are easily removed and replaced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Common in both older and newer chips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External devices can be affixed to the chip</a:t>
            </a:r>
          </a:p>
        </p:txBody>
      </p:sp>
      <p:pic>
        <p:nvPicPr>
          <p:cNvPr id="21506" name="Picture 2" descr="Image result for through hole pack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39" y="1476375"/>
            <a:ext cx="3019426" cy="232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Image result for through hole pack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4256210"/>
            <a:ext cx="2381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785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Mount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4875212" y="1295400"/>
            <a:ext cx="7391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</a:t>
            </a:r>
            <a:r>
              <a:rPr lang="en-US" sz="2800" dirty="0">
                <a:solidFill>
                  <a:schemeClr val="tx2"/>
                </a:solidFill>
              </a:rPr>
              <a:t>Chips are affixed to the surface of the board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  Each IC leg is soldered to an individual pad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  Chips can be removed with little trouble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  Chips can be replaced onto original pads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  Chips can have affixed, external devices directly to the chip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22530" name="Picture 2" descr="Image result for surface mou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1906137"/>
            <a:ext cx="3962400" cy="350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804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 Flat Package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Considered surface mount package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Usually a square chip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Contains pins on each of the four sides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Pin spacing can make soldering more difficult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Multiple variants of QFP (ex. BQFP, TQFP)</a:t>
            </a:r>
          </a:p>
        </p:txBody>
      </p:sp>
      <p:pic>
        <p:nvPicPr>
          <p:cNvPr id="25602" name="Picture 2" descr="Image result for flat package 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797" y="2286000"/>
            <a:ext cx="3237587" cy="25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913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 Carrier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524000"/>
            <a:ext cx="107426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Considered surface mount package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Designed to allow for quick removal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Chips are easily replaced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Chips are extracted via chip extractor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Attaching an external device is trivial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Common for ROM as swapping requires low effort</a:t>
            </a:r>
          </a:p>
        </p:txBody>
      </p:sp>
      <p:pic>
        <p:nvPicPr>
          <p:cNvPr id="23554" name="Picture 2" descr="Image result for chip carri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922" y="1655330"/>
            <a:ext cx="2630790" cy="196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Image result for chip carri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3986527"/>
            <a:ext cx="1999837" cy="174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143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 Grid Array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4646612" y="1700748"/>
            <a:ext cx="7162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Common amongst processors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Utilizes a “grid” of pins on the underside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In many cases, the chip is removable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In many cases, the chip can be replaced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External devices can be affixed</a:t>
            </a:r>
          </a:p>
        </p:txBody>
      </p:sp>
      <p:pic>
        <p:nvPicPr>
          <p:cNvPr id="3074" name="Picture 2" descr="https://upload.wikimedia.org/wikipedia/commons/thumb/6/61/SL3A2down.JPG/1280px-SL3A2dow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" y="2133600"/>
            <a:ext cx="41656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177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About:This</a:t>
            </a:r>
            <a:r>
              <a:rPr lang="en-US" dirty="0"/>
              <a:t> Course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5612" y="1066800"/>
            <a:ext cx="11353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2"/>
                </a:solidFill>
              </a:rPr>
              <a:t>This course is intended to be a </a:t>
            </a:r>
            <a:r>
              <a:rPr lang="en-US" sz="3200" b="1" dirty="0">
                <a:solidFill>
                  <a:schemeClr val="tx2"/>
                </a:solidFill>
              </a:rPr>
              <a:t>foundational</a:t>
            </a:r>
            <a:r>
              <a:rPr lang="en-US" sz="3200" dirty="0">
                <a:solidFill>
                  <a:schemeClr val="tx2"/>
                </a:solidFill>
              </a:rPr>
              <a:t> course for embedded device security.  The labs are designed to provide a repeatable, low cost approach to learning embedded device security fundamentals.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2"/>
                </a:solidFill>
              </a:rPr>
              <a:t>This material will be periodically updated and is maintained here: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2"/>
                </a:solidFill>
              </a:rPr>
              <a:t>https://github.com/bkrios/Embedded-Device-Security-Training/  </a:t>
            </a:r>
          </a:p>
        </p:txBody>
      </p:sp>
    </p:spTree>
    <p:extLst>
      <p:ext uri="{BB962C8B-B14F-4D97-AF65-F5344CB8AC3E}">
        <p14:creationId xmlns:p14="http://schemas.microsoft.com/office/powerpoint/2010/main" val="526862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Small Outline Package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981200"/>
            <a:ext cx="107426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Commonly referred to as TSOP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Considered a surface mount package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Frequently used for RAM or Flash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## in TSOP## indicates number of pins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2050" name="Picture 2" descr="https://upload.wikimedia.org/wikipedia/commons/thumb/9/92/TSOP_32_%28T1%29_BW.svg/575px-TSOP_32_%28T1%29_BW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230" y="2286000"/>
            <a:ext cx="4256314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751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 Grid Array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447800"/>
            <a:ext cx="107426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Considered surface mount package 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Connections to pads via conductive balls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Connections obscured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Specialized equipment for removal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Common in newer microprocessors/microcontrollers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Pins over the entire surface area = more pins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371600"/>
            <a:ext cx="44958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573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Access Memory (RAM)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776948"/>
            <a:ext cx="107426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Sometimes referred to as volatile memory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Utilized when power is applied to the chip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Contents are typically not available on powered off chips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Software and data stored on RAM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Sensitive data is can stored within RAM (passwords, keys)</a:t>
            </a:r>
          </a:p>
        </p:txBody>
      </p:sp>
    </p:spTree>
    <p:extLst>
      <p:ext uri="{BB962C8B-B14F-4D97-AF65-F5344CB8AC3E}">
        <p14:creationId xmlns:p14="http://schemas.microsoft.com/office/powerpoint/2010/main" val="3038619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Only Memory (ROM)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Typically offers a persistent means to store applications/data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Applications/data on ROM should survive a power cycle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Contents burned to chip at manufacture time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Some chips offer a capability to erase and re-program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Typically stores a firmware image that is loaded to RAM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Can store the bootloader</a:t>
            </a:r>
          </a:p>
        </p:txBody>
      </p:sp>
    </p:spTree>
    <p:extLst>
      <p:ext uri="{BB962C8B-B14F-4D97-AF65-F5344CB8AC3E}">
        <p14:creationId xmlns:p14="http://schemas.microsoft.com/office/powerpoint/2010/main" val="2566510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Buses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2057400"/>
            <a:ext cx="118094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Provides the paths for various components to communicate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Ex.  Processor utilizing data from RAM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If the bus is exposed, it can be tapped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Buses can reside between PCB layers making it more difficult to tap</a:t>
            </a:r>
          </a:p>
        </p:txBody>
      </p:sp>
    </p:spTree>
    <p:extLst>
      <p:ext uri="{BB962C8B-B14F-4D97-AF65-F5344CB8AC3E}">
        <p14:creationId xmlns:p14="http://schemas.microsoft.com/office/powerpoint/2010/main" val="823430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Architectures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363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- Hardware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Goals</a:t>
            </a:r>
          </a:p>
        </p:txBody>
      </p:sp>
    </p:spTree>
    <p:extLst>
      <p:ext uri="{BB962C8B-B14F-4D97-AF65-F5344CB8AC3E}">
        <p14:creationId xmlns:p14="http://schemas.microsoft.com/office/powerpoint/2010/main" val="8338694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- Software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Goals</a:t>
            </a:r>
          </a:p>
        </p:txBody>
      </p:sp>
    </p:spTree>
    <p:extLst>
      <p:ext uri="{BB962C8B-B14F-4D97-AF65-F5344CB8AC3E}">
        <p14:creationId xmlns:p14="http://schemas.microsoft.com/office/powerpoint/2010/main" val="2977276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- Firmware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Firmware is actually software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Contains the logic to operate the embedded devices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Typically contains the logic to initiate physical effects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Usually loaded on non-volatile memory (ROM, EPROM, flash)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Some firmware is permanent and cannot be updated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Most newer devices provide a path update firmware</a:t>
            </a:r>
          </a:p>
        </p:txBody>
      </p:sp>
    </p:spTree>
    <p:extLst>
      <p:ext uri="{BB962C8B-B14F-4D97-AF65-F5344CB8AC3E}">
        <p14:creationId xmlns:p14="http://schemas.microsoft.com/office/powerpoint/2010/main" val="3081385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Bootloaders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19618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Software that loads follow-on software on the embedded system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Usually small in size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Typically loads and initializes the operating system on the device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Can provide a mechanism for recovery if an OS failure occurs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Some systems do not utilize a bootloaders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Some systems boot directly into an application program</a:t>
            </a:r>
            <a:endParaRPr 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986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About:Whitescope</a:t>
            </a:r>
            <a:endParaRPr 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2228"/>
            <a:ext cx="5871289" cy="4471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1012" y="1219200"/>
            <a:ext cx="6553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  Embedded device security consulting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  Software solutions for Building Control security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  Hands on experience with: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  Aviation security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  DoD weapon systems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  Automobile cyber security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  Locomotive cyber security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  Sporting stadiums / event cyber security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  Building Automation/Control</a:t>
            </a:r>
          </a:p>
        </p:txBody>
      </p:sp>
    </p:spTree>
    <p:extLst>
      <p:ext uri="{BB962C8B-B14F-4D97-AF65-F5344CB8AC3E}">
        <p14:creationId xmlns:p14="http://schemas.microsoft.com/office/powerpoint/2010/main" val="3399590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Bootloaders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2284412" y="1676400"/>
            <a:ext cx="7848600" cy="3962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0012" y="5625737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Flash EEPROM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2589212" y="2057400"/>
            <a:ext cx="1600200" cy="32766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/>
          <p:cNvSpPr/>
          <p:nvPr/>
        </p:nvSpPr>
        <p:spPr>
          <a:xfrm>
            <a:off x="4570412" y="2057400"/>
            <a:ext cx="2438400" cy="32766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/>
          <p:cNvSpPr/>
          <p:nvPr/>
        </p:nvSpPr>
        <p:spPr>
          <a:xfrm>
            <a:off x="7389812" y="2057400"/>
            <a:ext cx="2438400" cy="32766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89212" y="334833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Bootloader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0412" y="3352800"/>
            <a:ext cx="243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Firmware 1</a:t>
            </a:r>
          </a:p>
          <a:p>
            <a:pPr algn="ctr"/>
            <a:r>
              <a:rPr lang="en-US" sz="1800" dirty="0"/>
              <a:t>(typically compressed)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89812" y="3352800"/>
            <a:ext cx="243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Firmware 2 </a:t>
            </a:r>
          </a:p>
          <a:p>
            <a:pPr algn="ctr"/>
            <a:r>
              <a:rPr lang="en-US" sz="1800" dirty="0"/>
              <a:t>(typically compressed)</a:t>
            </a:r>
          </a:p>
        </p:txBody>
      </p:sp>
    </p:spTree>
    <p:extLst>
      <p:ext uri="{BB962C8B-B14F-4D97-AF65-F5344CB8AC3E}">
        <p14:creationId xmlns:p14="http://schemas.microsoft.com/office/powerpoint/2010/main" val="28143792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Bootloaders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2284412" y="1676400"/>
            <a:ext cx="7848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0012" y="12192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Flash EEPROM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2589212" y="1905000"/>
            <a:ext cx="1600200" cy="762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/>
          <p:cNvSpPr/>
          <p:nvPr/>
        </p:nvSpPr>
        <p:spPr>
          <a:xfrm>
            <a:off x="4570412" y="1905000"/>
            <a:ext cx="2438400" cy="762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89212" y="20574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Bootloader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0412" y="2057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Firmware 1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7389812" y="1905000"/>
            <a:ext cx="2438400" cy="762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89812" y="2057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Firmware 2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379412" y="4114800"/>
            <a:ext cx="11353800" cy="1143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32412" y="36576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DRAM</a:t>
            </a:r>
          </a:p>
        </p:txBody>
      </p:sp>
      <p:sp>
        <p:nvSpPr>
          <p:cNvPr id="8" name="Arrow: Up 7"/>
          <p:cNvSpPr/>
          <p:nvPr/>
        </p:nvSpPr>
        <p:spPr>
          <a:xfrm rot="2381232">
            <a:off x="2024549" y="2141029"/>
            <a:ext cx="304800" cy="1349166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89012" y="32766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Reset Vector</a:t>
            </a:r>
          </a:p>
        </p:txBody>
      </p:sp>
    </p:spTree>
    <p:extLst>
      <p:ext uri="{BB962C8B-B14F-4D97-AF65-F5344CB8AC3E}">
        <p14:creationId xmlns:p14="http://schemas.microsoft.com/office/powerpoint/2010/main" val="1539802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Bootloaders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2284412" y="1676400"/>
            <a:ext cx="7848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0012" y="12192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Flash EEPROM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2589212" y="1905000"/>
            <a:ext cx="1600200" cy="762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/>
          <p:cNvSpPr/>
          <p:nvPr/>
        </p:nvSpPr>
        <p:spPr>
          <a:xfrm>
            <a:off x="4570412" y="1905000"/>
            <a:ext cx="2438400" cy="762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89212" y="20574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Bootloader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0412" y="2057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Firmware 1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7389812" y="1905000"/>
            <a:ext cx="2438400" cy="762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89812" y="2057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Firmware 2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379412" y="4114800"/>
            <a:ext cx="113538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32412" y="36576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36812" y="2893367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Initialize DRAM</a:t>
            </a:r>
          </a:p>
        </p:txBody>
      </p:sp>
    </p:spTree>
    <p:extLst>
      <p:ext uri="{BB962C8B-B14F-4D97-AF65-F5344CB8AC3E}">
        <p14:creationId xmlns:p14="http://schemas.microsoft.com/office/powerpoint/2010/main" val="4008200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Bootloaders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2284412" y="1676400"/>
            <a:ext cx="7848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0012" y="12192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Flash EEPROM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2589212" y="1905000"/>
            <a:ext cx="1600200" cy="762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/>
          <p:cNvSpPr/>
          <p:nvPr/>
        </p:nvSpPr>
        <p:spPr>
          <a:xfrm>
            <a:off x="4570412" y="1905000"/>
            <a:ext cx="2438400" cy="762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89212" y="20574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Bootloader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0412" y="2057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Firmware 1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7389812" y="1905000"/>
            <a:ext cx="2438400" cy="762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89812" y="2057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Firmware 2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379412" y="4114800"/>
            <a:ext cx="113538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32412" y="36576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DRAM</a:t>
            </a:r>
          </a:p>
        </p:txBody>
      </p:sp>
      <p:sp>
        <p:nvSpPr>
          <p:cNvPr id="8" name="Arrow: U-Turn 7"/>
          <p:cNvSpPr/>
          <p:nvPr/>
        </p:nvSpPr>
        <p:spPr>
          <a:xfrm flipV="1">
            <a:off x="3275012" y="2472091"/>
            <a:ext cx="1524000" cy="685800"/>
          </a:xfrm>
          <a:prstGeom prst="utur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17812" y="3119735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Execute Firmware1</a:t>
            </a:r>
          </a:p>
        </p:txBody>
      </p:sp>
    </p:spTree>
    <p:extLst>
      <p:ext uri="{BB962C8B-B14F-4D97-AF65-F5344CB8AC3E}">
        <p14:creationId xmlns:p14="http://schemas.microsoft.com/office/powerpoint/2010/main" val="1559224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Bootloaders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2284412" y="1676400"/>
            <a:ext cx="7848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0012" y="12192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Flash EEPROM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2589212" y="1905000"/>
            <a:ext cx="1600200" cy="762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/>
          <p:cNvSpPr/>
          <p:nvPr/>
        </p:nvSpPr>
        <p:spPr>
          <a:xfrm>
            <a:off x="4570412" y="1905000"/>
            <a:ext cx="2438400" cy="762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89212" y="20574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Bootloader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0412" y="2057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Firmware 1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7389812" y="1905000"/>
            <a:ext cx="2438400" cy="762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89812" y="2057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Firmware 2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379412" y="4114800"/>
            <a:ext cx="113538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32412" y="36576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DRAM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760412" y="4343400"/>
            <a:ext cx="7162800" cy="762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Up 15"/>
          <p:cNvSpPr/>
          <p:nvPr/>
        </p:nvSpPr>
        <p:spPr>
          <a:xfrm rot="11840650">
            <a:off x="4281352" y="2398085"/>
            <a:ext cx="304800" cy="2097743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36612" y="4495800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Time 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4412" y="32004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Decompression</a:t>
            </a:r>
          </a:p>
        </p:txBody>
      </p:sp>
    </p:spTree>
    <p:extLst>
      <p:ext uri="{BB962C8B-B14F-4D97-AF65-F5344CB8AC3E}">
        <p14:creationId xmlns:p14="http://schemas.microsoft.com/office/powerpoint/2010/main" val="862911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Bootloaders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2284412" y="1676400"/>
            <a:ext cx="7848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0012" y="12192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Flash EEPROM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2589212" y="1905000"/>
            <a:ext cx="1600200" cy="762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/>
          <p:cNvSpPr/>
          <p:nvPr/>
        </p:nvSpPr>
        <p:spPr>
          <a:xfrm>
            <a:off x="4570412" y="1905000"/>
            <a:ext cx="2438400" cy="762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89212" y="20574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Bootloader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0412" y="2057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Firmware 1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7389812" y="1905000"/>
            <a:ext cx="2438400" cy="762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89812" y="2057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Firmware 2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379412" y="4114800"/>
            <a:ext cx="113538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32412" y="36576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DRAM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760412" y="4343400"/>
            <a:ext cx="7162800" cy="762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36612" y="4495800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Time OS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9412" y="28956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Switch from Flash execution to DRAM</a:t>
            </a:r>
          </a:p>
        </p:txBody>
      </p:sp>
      <p:sp>
        <p:nvSpPr>
          <p:cNvPr id="16" name="Arrow: Up 15"/>
          <p:cNvSpPr/>
          <p:nvPr/>
        </p:nvSpPr>
        <p:spPr>
          <a:xfrm rot="14245506">
            <a:off x="2550470" y="1329350"/>
            <a:ext cx="304800" cy="4509784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8005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Bootloaders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2284412" y="1676400"/>
            <a:ext cx="7848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0012" y="12192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Flash EEPROM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2589212" y="1905000"/>
            <a:ext cx="1600200" cy="762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/>
          <p:cNvSpPr/>
          <p:nvPr/>
        </p:nvSpPr>
        <p:spPr>
          <a:xfrm>
            <a:off x="4570412" y="1905000"/>
            <a:ext cx="2438400" cy="762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89212" y="20574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Bootloader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0412" y="2057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Firmware 1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7389812" y="1905000"/>
            <a:ext cx="2438400" cy="762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89812" y="2057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Firmware 2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379412" y="4114800"/>
            <a:ext cx="113538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32412" y="36576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DRAM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760412" y="4343400"/>
            <a:ext cx="7162800" cy="762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36612" y="4495800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Time OS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8228012" y="4343400"/>
            <a:ext cx="3124200" cy="7620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269376" y="44958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Temp Storage</a:t>
            </a:r>
          </a:p>
        </p:txBody>
      </p:sp>
      <p:sp>
        <p:nvSpPr>
          <p:cNvPr id="24" name="Arrow: Up 23"/>
          <p:cNvSpPr/>
          <p:nvPr/>
        </p:nvSpPr>
        <p:spPr>
          <a:xfrm rot="5400000">
            <a:off x="5872638" y="329680"/>
            <a:ext cx="304800" cy="10349548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265612" y="5558135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DRAM Execution</a:t>
            </a:r>
          </a:p>
        </p:txBody>
      </p:sp>
    </p:spTree>
    <p:extLst>
      <p:ext uri="{BB962C8B-B14F-4D97-AF65-F5344CB8AC3E}">
        <p14:creationId xmlns:p14="http://schemas.microsoft.com/office/powerpoint/2010/main" val="27533522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Update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2284412" y="1676400"/>
            <a:ext cx="7848600" cy="3962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0012" y="5625737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Flash EEPROM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2589212" y="2057400"/>
            <a:ext cx="1600200" cy="32766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/>
          <p:cNvSpPr/>
          <p:nvPr/>
        </p:nvSpPr>
        <p:spPr>
          <a:xfrm>
            <a:off x="4570412" y="2057400"/>
            <a:ext cx="2438400" cy="32766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/>
          <p:cNvSpPr/>
          <p:nvPr/>
        </p:nvSpPr>
        <p:spPr>
          <a:xfrm>
            <a:off x="7389812" y="2057400"/>
            <a:ext cx="2438400" cy="32766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89212" y="334833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Bootloader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0412" y="3352800"/>
            <a:ext cx="243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Firmware 1</a:t>
            </a:r>
          </a:p>
          <a:p>
            <a:pPr algn="ctr"/>
            <a:r>
              <a:rPr lang="en-US" sz="1800" dirty="0"/>
              <a:t>(typically compressed)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89812" y="3352800"/>
            <a:ext cx="243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Firmware 2 </a:t>
            </a:r>
          </a:p>
          <a:p>
            <a:pPr algn="ctr"/>
            <a:r>
              <a:rPr lang="en-US" sz="1800" dirty="0"/>
              <a:t>(typically compressed)</a:t>
            </a:r>
          </a:p>
        </p:txBody>
      </p:sp>
    </p:spTree>
    <p:extLst>
      <p:ext uri="{BB962C8B-B14F-4D97-AF65-F5344CB8AC3E}">
        <p14:creationId xmlns:p14="http://schemas.microsoft.com/office/powerpoint/2010/main" val="3792341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Operating Systems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18856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Many embedded devices utilize Real Time Operating Systems (RTOS)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RTOS can look/feel like traditional operating systems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RTOS do implement more controlled/defined scheduling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Many include watchdog components to increase reliability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Some RTOS are “certified” (ex. </a:t>
            </a:r>
            <a:r>
              <a:rPr lang="en-US" sz="3200" dirty="0" err="1">
                <a:solidFill>
                  <a:schemeClr val="tx2"/>
                </a:solidFill>
              </a:rPr>
              <a:t>Greenhills</a:t>
            </a:r>
            <a:r>
              <a:rPr lang="en-US" sz="3200" dirty="0">
                <a:solidFill>
                  <a:schemeClr val="tx2"/>
                </a:solidFill>
              </a:rPr>
              <a:t> Integrity)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Applications usually run with high privileges </a:t>
            </a:r>
          </a:p>
        </p:txBody>
      </p:sp>
    </p:spTree>
    <p:extLst>
      <p:ext uri="{BB962C8B-B14F-4D97-AF65-F5344CB8AC3E}">
        <p14:creationId xmlns:p14="http://schemas.microsoft.com/office/powerpoint/2010/main" val="42432662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VxWorks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776948"/>
            <a:ext cx="107426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Common RTOS found in a variety of systems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Developed by Wind River in 1987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Supports MIPS, x86, PPC, and ARM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User-mode apps </a:t>
            </a:r>
            <a:r>
              <a:rPr lang="en-US" sz="3200" dirty="0" err="1">
                <a:solidFill>
                  <a:schemeClr val="tx2"/>
                </a:solidFill>
              </a:rPr>
              <a:t>serperated</a:t>
            </a:r>
            <a:endParaRPr lang="en-US" sz="32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Used in the Mars Rover and other devices</a:t>
            </a:r>
          </a:p>
        </p:txBody>
      </p:sp>
      <p:pic>
        <p:nvPicPr>
          <p:cNvPr id="4098" name="Picture 2" descr="VxWorks 7 Bootup Scre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639" y="1371600"/>
            <a:ext cx="3972973" cy="464373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109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About:Author</a:t>
            </a:r>
            <a:endParaRPr lang="en-US" dirty="0"/>
          </a:p>
        </p:txBody>
      </p:sp>
      <p:grpSp>
        <p:nvGrpSpPr>
          <p:cNvPr id="2" name="Group 62"/>
          <p:cNvGrpSpPr/>
          <p:nvPr/>
        </p:nvGrpSpPr>
        <p:grpSpPr>
          <a:xfrm>
            <a:off x="912813" y="1426088"/>
            <a:ext cx="2158438" cy="2159000"/>
            <a:chOff x="708600" y="1428750"/>
            <a:chExt cx="1619250" cy="1619250"/>
          </a:xfrm>
        </p:grpSpPr>
        <p:sp>
          <p:nvSpPr>
            <p:cNvPr id="6" name="Oval 5"/>
            <p:cNvSpPr/>
            <p:nvPr/>
          </p:nvSpPr>
          <p:spPr>
            <a:xfrm>
              <a:off x="804863" y="1500188"/>
              <a:ext cx="1476375" cy="14763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08600" y="1428750"/>
              <a:ext cx="1619250" cy="1619250"/>
            </a:xfrm>
            <a:prstGeom prst="ellipse">
              <a:avLst/>
            </a:prstGeom>
            <a:blipFill>
              <a:blip r:embed="rId2" cstate="print"/>
              <a:stretch>
                <a:fillRect/>
              </a:stretch>
            </a:blip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741612" y="2188088"/>
            <a:ext cx="2539339" cy="692475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ctr"/>
            <a:r>
              <a:rPr lang="en-US" sz="2100" dirty="0">
                <a:latin typeface="Arial" pitchFamily="34" charset="0"/>
                <a:cs typeface="Arial" pitchFamily="34" charset="0"/>
              </a:rPr>
              <a:t>Billy Kim Rios</a:t>
            </a:r>
          </a:p>
          <a:p>
            <a:pPr algn="ctr"/>
            <a:r>
              <a:rPr lang="en-US" sz="1600" dirty="0">
                <a:latin typeface="Arial" pitchFamily="34" charset="0"/>
                <a:cs typeface="Arial" pitchFamily="34" charset="0"/>
              </a:rPr>
              <a:t>Founder</a:t>
            </a:r>
          </a:p>
        </p:txBody>
      </p:sp>
      <p:pic>
        <p:nvPicPr>
          <p:cNvPr id="4099" name="Picture 3" descr="C:\Users\BK\Desktop\DHS\new-google-logo-officia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0012" y="1524000"/>
            <a:ext cx="2814638" cy="1010383"/>
          </a:xfrm>
          <a:prstGeom prst="rect">
            <a:avLst/>
          </a:prstGeom>
          <a:noFill/>
        </p:spPr>
      </p:pic>
      <p:pic>
        <p:nvPicPr>
          <p:cNvPr id="4100" name="Picture 4" descr="C:\Users\BK\Desktop\DHS\Microsoft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1212" y="3370919"/>
            <a:ext cx="4095751" cy="972481"/>
          </a:xfrm>
          <a:prstGeom prst="rect">
            <a:avLst/>
          </a:prstGeom>
          <a:noFill/>
        </p:spPr>
      </p:pic>
      <p:pic>
        <p:nvPicPr>
          <p:cNvPr id="4102" name="Picture 6" descr="C:\Users\BK\Desktop\DHS\AFD-081120-041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5212" y="2667000"/>
            <a:ext cx="2147935" cy="1914526"/>
          </a:xfrm>
          <a:prstGeom prst="rect">
            <a:avLst/>
          </a:prstGeom>
          <a:noFill/>
        </p:spPr>
      </p:pic>
      <p:pic>
        <p:nvPicPr>
          <p:cNvPr id="4103" name="Picture 7" descr="C:\Users\BK\Desktop\DHS\UW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80399" y="1423987"/>
            <a:ext cx="1928813" cy="1928813"/>
          </a:xfrm>
          <a:prstGeom prst="rect">
            <a:avLst/>
          </a:prstGeom>
          <a:noFill/>
        </p:spPr>
      </p:pic>
      <p:pic>
        <p:nvPicPr>
          <p:cNvPr id="4104" name="Picture 8" descr="C:\Users\BK\Desktop\DHS\Cylance_Logo2x.png"/>
          <p:cNvPicPr>
            <a:picLocks noChangeAspect="1" noChangeArrowheads="1"/>
          </p:cNvPicPr>
          <p:nvPr/>
        </p:nvPicPr>
        <p:blipFill>
          <a:blip r:embed="rId7" cstate="print"/>
          <a:srcRect r="89660"/>
          <a:stretch>
            <a:fillRect/>
          </a:stretch>
        </p:blipFill>
        <p:spPr bwMode="auto">
          <a:xfrm>
            <a:off x="10590212" y="1524000"/>
            <a:ext cx="1295400" cy="1565939"/>
          </a:xfrm>
          <a:prstGeom prst="rect">
            <a:avLst/>
          </a:prstGeom>
          <a:noFill/>
        </p:spPr>
      </p:pic>
      <p:pic>
        <p:nvPicPr>
          <p:cNvPr id="19458" name="Picture 2" descr="C:\Users\BK\Documents\Conferences\NH ISAC - Stanford\Usmc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8012" y="4038600"/>
            <a:ext cx="2097087" cy="2023319"/>
          </a:xfrm>
          <a:prstGeom prst="rect">
            <a:avLst/>
          </a:prstGeom>
          <a:noFill/>
        </p:spPr>
      </p:pic>
      <p:pic>
        <p:nvPicPr>
          <p:cNvPr id="19459" name="Picture 3" descr="C:\Users\BK\Documents\Conferences\NH ISAC - Stanford\HPU-logo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70212" y="4572000"/>
            <a:ext cx="5143500" cy="1447800"/>
          </a:xfrm>
          <a:prstGeom prst="rect">
            <a:avLst/>
          </a:prstGeom>
          <a:noFill/>
        </p:spPr>
      </p:pic>
      <p:pic>
        <p:nvPicPr>
          <p:cNvPr id="19460" name="Picture 4" descr="C:\Users\BK\Documents\Conferences\NH ISAC - Stanford\tamuc-bloclogo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46412" y="3352800"/>
            <a:ext cx="1676400" cy="923824"/>
          </a:xfrm>
          <a:prstGeom prst="rect">
            <a:avLst/>
          </a:prstGeom>
          <a:noFill/>
        </p:spPr>
      </p:pic>
      <p:pic>
        <p:nvPicPr>
          <p:cNvPr id="19462" name="Picture 6" descr="E:\Admin\WhiteScope\Logos\WhiteScope white background.jpg"/>
          <p:cNvPicPr>
            <a:picLocks noChangeAspect="1" noChangeArrowheads="1"/>
          </p:cNvPicPr>
          <p:nvPr/>
        </p:nvPicPr>
        <p:blipFill>
          <a:blip r:embed="rId11" cstate="print"/>
          <a:srcRect l="37121" t="34314" r="37121" b="36274"/>
          <a:stretch>
            <a:fillRect/>
          </a:stretch>
        </p:blipFill>
        <p:spPr bwMode="auto">
          <a:xfrm>
            <a:off x="8151812" y="4419600"/>
            <a:ext cx="1813560" cy="1600200"/>
          </a:xfrm>
          <a:prstGeom prst="rect">
            <a:avLst/>
          </a:prstGeom>
          <a:noFill/>
        </p:spPr>
      </p:pic>
      <p:pic>
        <p:nvPicPr>
          <p:cNvPr id="19463" name="Picture 7" descr="C:\Users\BK\Documents\Conferences\NH ISAC - Stanford\photo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285412" y="4419600"/>
            <a:ext cx="1619250" cy="1619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63255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BusyBox</a:t>
            </a:r>
            <a:endParaRPr 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143000"/>
            <a:ext cx="11885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 RTOS built specifically for embedded devices in 1999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“The swiss army knife of Embedded Linux”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Very popular amongst embedded devices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 single executable that provides a number of stripped down tools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Single binary reduces overhead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Single binary allows code to be shared between multiple apps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Released as free software under GNU General Public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590798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QNX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18094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RTOS originally developed in 1982 by Quantum Software Systems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One of the first commercially successful microkernel OS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Supports MIPS, PPC, x86, and ARM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Unix like OS with GUI and shell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Older systems can be deployed on a FD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Used in automotive telematic systems</a:t>
            </a:r>
          </a:p>
        </p:txBody>
      </p:sp>
      <p:pic>
        <p:nvPicPr>
          <p:cNvPr id="5122" name="Picture 2" descr="https://upload.wikimedia.org/wikipedia/en/e/e0/QNX_6.4.1_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096" y="3038475"/>
            <a:ext cx="3884141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2761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Bought by Google in 2005 and released in 2007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Based on the Linux Kernel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Auto version for automotive, Wear version for wearables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Runs a variety of mobile devices, tablets, and notebooks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Primary interface based on gestures (touch, swipe…etc.)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Apps written in Java with unmanaged (C/C++) libraries</a:t>
            </a:r>
          </a:p>
        </p:txBody>
      </p:sp>
    </p:spTree>
    <p:extLst>
      <p:ext uri="{BB962C8B-B14F-4D97-AF65-F5344CB8AC3E}">
        <p14:creationId xmlns:p14="http://schemas.microsoft.com/office/powerpoint/2010/main" val="24874564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Mobile Operating System created by Apple in 2007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Primary interface based on gestures (touch, swipe…etc.)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Native applications written in Swift, Objective-C, C, C++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Applications are served via the Apple App Store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Based on the XNU operating system (X is not Unix)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Hybrid kernel based on the Mach Kernel and BSD</a:t>
            </a:r>
          </a:p>
        </p:txBody>
      </p:sp>
    </p:spTree>
    <p:extLst>
      <p:ext uri="{BB962C8B-B14F-4D97-AF65-F5344CB8AC3E}">
        <p14:creationId xmlns:p14="http://schemas.microsoft.com/office/powerpoint/2010/main" val="26788349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Integrity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143000"/>
            <a:ext cx="107426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Developed by </a:t>
            </a:r>
            <a:r>
              <a:rPr lang="en-US" sz="3200" dirty="0" err="1">
                <a:solidFill>
                  <a:schemeClr val="tx2"/>
                </a:solidFill>
              </a:rPr>
              <a:t>Greenhills</a:t>
            </a:r>
            <a:r>
              <a:rPr lang="en-US" sz="3200" dirty="0">
                <a:solidFill>
                  <a:schemeClr val="tx2"/>
                </a:solidFill>
              </a:rPr>
              <a:t> and released in 2008 (commercial)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First system to be certified by NIAP to EAL-6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POSIX based RTOS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User/Kernel separation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Supports 32-bit and 64-bit platforms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Support for ARM, MIPS, PPC, x86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Utilizes the MULTI IDE</a:t>
            </a:r>
          </a:p>
        </p:txBody>
      </p:sp>
    </p:spTree>
    <p:extLst>
      <p:ext uri="{BB962C8B-B14F-4D97-AF65-F5344CB8AC3E}">
        <p14:creationId xmlns:p14="http://schemas.microsoft.com/office/powerpoint/2010/main" val="27648063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Linux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Based on the Linux Kernel and used on embedded devices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Supports ARM, MIPS, PPC and x86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No royalties or licensing fees (unless through third parties)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Redistributable source code available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Comparatively larger footprint compared to other RTOS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Familiar OS core and toolchains</a:t>
            </a:r>
          </a:p>
        </p:txBody>
      </p:sp>
    </p:spTree>
    <p:extLst>
      <p:ext uri="{BB962C8B-B14F-4D97-AF65-F5344CB8AC3E}">
        <p14:creationId xmlns:p14="http://schemas.microsoft.com/office/powerpoint/2010/main" val="6124252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Graphical operating system made by Microsoft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Introduced in 1985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32bit and 64bit support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Support for x86 and now ARM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Client/Server operating system variants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Various OS SKUs for different purposes</a:t>
            </a:r>
          </a:p>
        </p:txBody>
      </p:sp>
    </p:spTree>
    <p:extLst>
      <p:ext uri="{BB962C8B-B14F-4D97-AF65-F5344CB8AC3E}">
        <p14:creationId xmlns:p14="http://schemas.microsoft.com/office/powerpoint/2010/main" val="10358548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CE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18856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Windows Embedded Compact Edition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Actually a RTOS as interrupt latency is deterministic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Supports x86 and ARM processors (MIPS prior to version 7)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Optimized version of Windows to run on minimal memory (1MB)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Can be configured to run without volatile storage (ROM)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Larges parts of the Windows CE source is available to OEMs</a:t>
            </a:r>
          </a:p>
        </p:txBody>
      </p:sp>
    </p:spTree>
    <p:extLst>
      <p:ext uri="{BB962C8B-B14F-4D97-AF65-F5344CB8AC3E}">
        <p14:creationId xmlns:p14="http://schemas.microsoft.com/office/powerpoint/2010/main" val="12811935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IoT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18094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Previously known as Windows Embedded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Includes: Windows NT, XP, 2009, 7 and 8 Embedded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Installation footprint from 40MB (XPE) to 300MB (Win 7 Embedded)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Many embedded SKUs include standard Windows features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Ex. RDP, .NET, Internet Explorer, Media Player may be accessible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IoT Core – Provided for free for hobbyist use</a:t>
            </a:r>
          </a:p>
        </p:txBody>
      </p:sp>
    </p:spTree>
    <p:extLst>
      <p:ext uri="{BB962C8B-B14F-4D97-AF65-F5344CB8AC3E}">
        <p14:creationId xmlns:p14="http://schemas.microsoft.com/office/powerpoint/2010/main" val="31609742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RT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Mobile Operating System based on the Windows 8 core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Support 32bit ARM processor architecture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Unveiled in 2011 at the Consumer Electronics show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Utilized in Windows tablets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Can only execute software signed </a:t>
            </a:r>
            <a:r>
              <a:rPr lang="en-US" sz="3200">
                <a:solidFill>
                  <a:schemeClr val="tx2"/>
                </a:solidFill>
              </a:rPr>
              <a:t>by Microsoft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332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License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177290"/>
            <a:ext cx="118094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</a:t>
            </a:r>
            <a:r>
              <a:rPr lang="en-US" sz="2800" dirty="0">
                <a:solidFill>
                  <a:schemeClr val="tx2"/>
                </a:solidFill>
              </a:rPr>
              <a:t>This course is licensed under as: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b="1" dirty="0">
                <a:solidFill>
                  <a:schemeClr val="tx2"/>
                </a:solidFill>
              </a:rPr>
              <a:t>Creative Commons – Attribution + Noncommercial (BY-NC)  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  If you’d like to teach this course WITHOUT charging a fee, please grab the slides and instructor materials from the </a:t>
            </a:r>
            <a:r>
              <a:rPr lang="en-US" dirty="0" err="1">
                <a:solidFill>
                  <a:schemeClr val="tx2"/>
                </a:solidFill>
              </a:rPr>
              <a:t>Github</a:t>
            </a:r>
            <a:r>
              <a:rPr lang="en-US" dirty="0">
                <a:solidFill>
                  <a:schemeClr val="tx2"/>
                </a:solidFill>
              </a:rPr>
              <a:t>.</a:t>
            </a:r>
            <a:endParaRPr lang="en-US" sz="28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  </a:t>
            </a:r>
            <a:r>
              <a:rPr lang="en-US" dirty="0">
                <a:solidFill>
                  <a:schemeClr val="tx2"/>
                </a:solidFill>
              </a:rPr>
              <a:t>If you’re going to charge students/customers for activities utilizing these materials, you’ll need to purchase a license. Contact us at: </a:t>
            </a:r>
          </a:p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tx2"/>
                </a:solidFill>
                <a:hlinkClick r:id="rId2"/>
              </a:rPr>
              <a:t>training@whitescope.io</a:t>
            </a:r>
            <a:endParaRPr lang="en-US" sz="3200" b="1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3299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Traditional tools are useful in HW reviews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In some cases, specialized tools are needed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Security bits for screws are not unusual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Debugging tools for embedded systems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Hardware tools for chip extraction</a:t>
            </a:r>
          </a:p>
        </p:txBody>
      </p:sp>
      <p:pic>
        <p:nvPicPr>
          <p:cNvPr id="20484" name="Picture 4" descr="Image result for security bits screwdri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084" y="2981145"/>
            <a:ext cx="4376300" cy="305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3965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Electrostatic Discharge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853148"/>
            <a:ext cx="107426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Static electricity can fry chips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ESD straps can help minimize ESD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ESD pads for electronic workspaces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ESD equipment not a safety device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Safety procedures must be followed</a:t>
            </a:r>
          </a:p>
        </p:txBody>
      </p:sp>
      <p:pic>
        <p:nvPicPr>
          <p:cNvPr id="19458" name="Picture 2" descr="Image result for ESD pAD electron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420" y="1672747"/>
            <a:ext cx="4645964" cy="430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8679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Soldering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5103812" y="1743891"/>
            <a:ext cx="6934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Process of joining two metal items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Forms a permanent connection (</a:t>
            </a:r>
            <a:r>
              <a:rPr lang="en-US" sz="3200" dirty="0" err="1">
                <a:solidFill>
                  <a:schemeClr val="tx2"/>
                </a:solidFill>
              </a:rPr>
              <a:t>kinda</a:t>
            </a:r>
            <a:r>
              <a:rPr lang="en-US" sz="3200" dirty="0">
                <a:solidFill>
                  <a:schemeClr val="tx2"/>
                </a:solidFill>
              </a:rPr>
              <a:t>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Solder melts to join metal (not metals)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Solder is conductive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Breadboard can be used for testing</a:t>
            </a:r>
          </a:p>
        </p:txBody>
      </p:sp>
      <p:pic>
        <p:nvPicPr>
          <p:cNvPr id="18434" name="Picture 2" descr="Image result for solder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0" r="14965"/>
          <a:stretch/>
        </p:blipFill>
        <p:spPr bwMode="auto">
          <a:xfrm>
            <a:off x="531812" y="1905000"/>
            <a:ext cx="40386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2054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647885"/>
            <a:ext cx="107426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Sometimes referred to as prototype board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AKA solderless breadboard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Does not require solder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Reusable across multiple projects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Used for rapid prototyping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16386" name="Picture 2" descr="Image result for breadboa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2671465"/>
            <a:ext cx="4762832" cy="317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01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Multimeters</a:t>
            </a:r>
          </a:p>
        </p:txBody>
      </p:sp>
      <p:pic>
        <p:nvPicPr>
          <p:cNvPr id="9218" name="Picture 2" descr="http://lgstatic.transcat.com/media/catalog/product/cache/1/image/250x/9df78eab33525d08d6e5fb8d27136e95/f/l/fluke-113-1000x10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4" r="15327"/>
          <a:stretch/>
        </p:blipFill>
        <p:spPr bwMode="auto">
          <a:xfrm>
            <a:off x="227013" y="1676400"/>
            <a:ext cx="2667000" cy="378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89212" y="1700748"/>
            <a:ext cx="9448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Sometimes referred to as an multi-tester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AKA Volt Ohm Meter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Analog and Digital versions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Usually handheld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Variety of measurements:  Current, Volts, amps, ohms</a:t>
            </a:r>
          </a:p>
        </p:txBody>
      </p:sp>
    </p:spTree>
    <p:extLst>
      <p:ext uri="{BB962C8B-B14F-4D97-AF65-F5344CB8AC3E}">
        <p14:creationId xmlns:p14="http://schemas.microsoft.com/office/powerpoint/2010/main" val="23780902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Used to store electrical energy, acting as a temporary battery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Can be used to block DC while allowing AC to pass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Can be used to filter/stabilize output of power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In some cases used for signal processing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Utilizes color bands for tolerance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Capacitors can have safety risks, handle with care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1026" name="Picture 2" descr="electrolytic capacitor polar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8"/>
          <a:stretch/>
        </p:blipFill>
        <p:spPr bwMode="auto">
          <a:xfrm>
            <a:off x="8544476" y="2743200"/>
            <a:ext cx="3264936" cy="262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5206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4494212" y="1295400"/>
            <a:ext cx="7543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Used to reduce current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Behavior is defined by Ohm’s law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V = I * R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Can be used in series or parallel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Must be properly rated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Utilizes color codes for rating</a:t>
            </a:r>
          </a:p>
        </p:txBody>
      </p:sp>
      <p:pic>
        <p:nvPicPr>
          <p:cNvPr id="2050" name="Picture 2" descr="Image result for resisto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0" t="6592" r="36000" b="6298"/>
          <a:stretch/>
        </p:blipFill>
        <p:spPr bwMode="auto">
          <a:xfrm>
            <a:off x="645838" y="2214265"/>
            <a:ext cx="3276600" cy="311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0719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Used to transmit electricity from a component to another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Must be rated for use (environment, current..</a:t>
            </a:r>
            <a:r>
              <a:rPr lang="en-US" sz="3200" dirty="0" err="1">
                <a:solidFill>
                  <a:schemeClr val="tx2"/>
                </a:solidFill>
              </a:rPr>
              <a:t>etc</a:t>
            </a:r>
            <a:r>
              <a:rPr lang="en-US" sz="3200" dirty="0">
                <a:solidFill>
                  <a:schemeClr val="tx2"/>
                </a:solidFill>
              </a:rPr>
              <a:t>.)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Size measured in gauge (AWG)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Smaller gauge is a larger wire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Copper, Aluminum, and other metals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812" y="3053322"/>
            <a:ext cx="3514999" cy="291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3674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3960812" y="1295400"/>
            <a:ext cx="8001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Electrically operated switch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Can be triggered by applying voltage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Solid state relays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Latching relays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Protective relays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4098" name="Picture 2" descr="Image result for rel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2014963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0829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Power Supplies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4646612" y="1700748"/>
            <a:ext cx="7467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Different power requirements for systems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Some require specialized power adapters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VPS provide the correct current/voltage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Usually connects directly to the PCB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DC is commonly used</a:t>
            </a:r>
          </a:p>
        </p:txBody>
      </p:sp>
      <p:pic>
        <p:nvPicPr>
          <p:cNvPr id="15366" name="Picture 6" descr="Image result for variable power supp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1752600"/>
            <a:ext cx="4267200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99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TDB</a:t>
            </a:r>
          </a:p>
        </p:txBody>
      </p:sp>
    </p:spTree>
    <p:extLst>
      <p:ext uri="{BB962C8B-B14F-4D97-AF65-F5344CB8AC3E}">
        <p14:creationId xmlns:p14="http://schemas.microsoft.com/office/powerpoint/2010/main" val="22322355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Analyzers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Captures digital signals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Attaches to </a:t>
            </a:r>
            <a:r>
              <a:rPr lang="en-US" sz="3200" dirty="0" err="1">
                <a:solidFill>
                  <a:schemeClr val="tx2"/>
                </a:solidFill>
              </a:rPr>
              <a:t>comm</a:t>
            </a:r>
            <a:r>
              <a:rPr lang="en-US" sz="3200" dirty="0">
                <a:solidFill>
                  <a:schemeClr val="tx2"/>
                </a:solidFill>
              </a:rPr>
              <a:t> bus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Captures signals and records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Decodes common protocols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Can help identify protocols in use</a:t>
            </a:r>
          </a:p>
        </p:txBody>
      </p:sp>
      <p:pic>
        <p:nvPicPr>
          <p:cNvPr id="14338" name="Picture 2" descr="Image result for logic analyzer salea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88" y="1524000"/>
            <a:ext cx="5940424" cy="445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9621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Rework Stations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776948"/>
            <a:ext cx="107426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Utilize hot air to melt solder points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Air is directed via various nozzles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Temperature can be adjusted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Some include vacuum pumps for cleanup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Many rework stations have soldering iron   </a:t>
            </a:r>
          </a:p>
        </p:txBody>
      </p:sp>
      <p:pic>
        <p:nvPicPr>
          <p:cNvPr id="12290" name="Picture 2" descr="Image result for rework s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1524000"/>
            <a:ext cx="46101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5243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Rework Stations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752600"/>
            <a:ext cx="107426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Rework stations can be very sophisticated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Example: BGA Rework stations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Some rework stations require training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High end rework stations can be expensive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Rework stations can be used to replace chips</a:t>
            </a:r>
          </a:p>
        </p:txBody>
      </p:sp>
      <p:pic>
        <p:nvPicPr>
          <p:cNvPr id="13314" name="Picture 2" descr="Image result for rework s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1752600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9155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EPROM Programmer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3884612" y="1295400"/>
            <a:ext cx="79994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Used to extract firmware directly from chips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Applied correct voltage to correct pins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Adapters can be used for various packages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Can also hook directly to legs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Can be adapted for new chipset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Datasheets are used to create new profiles</a:t>
            </a:r>
          </a:p>
        </p:txBody>
      </p:sp>
      <p:pic>
        <p:nvPicPr>
          <p:cNvPr id="11268" name="Picture 4" descr="Image result for chip reader gq-4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65"/>
          <a:stretch/>
        </p:blipFill>
        <p:spPr bwMode="auto">
          <a:xfrm>
            <a:off x="303212" y="1752600"/>
            <a:ext cx="34290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613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On-chip Debuggers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18856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 mechanism to examine program execution on the target chip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Allows for pausing of program execution (breakpoint)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Allows for the alteration of program values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Increased need for OCD as processors gain speed and complexity</a:t>
            </a:r>
          </a:p>
        </p:txBody>
      </p:sp>
    </p:spTree>
    <p:extLst>
      <p:ext uri="{BB962C8B-B14F-4D97-AF65-F5344CB8AC3E}">
        <p14:creationId xmlns:p14="http://schemas.microsoft.com/office/powerpoint/2010/main" val="18367290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Pirate</a:t>
            </a:r>
          </a:p>
        </p:txBody>
      </p:sp>
      <p:pic>
        <p:nvPicPr>
          <p:cNvPr id="8194" name="Picture 2" descr="Image result for bus pir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12" y="1981200"/>
            <a:ext cx="62865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295400"/>
            <a:ext cx="118856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Open source tool that can communicate to hardware interfaces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Allows for JTAG interaction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Allows for FPGA/CPLD programming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Compatible with </a:t>
            </a:r>
            <a:r>
              <a:rPr lang="en-US" sz="3200" dirty="0" err="1">
                <a:solidFill>
                  <a:schemeClr val="tx2"/>
                </a:solidFill>
              </a:rPr>
              <a:t>OpenOCD</a:t>
            </a:r>
            <a:endParaRPr lang="en-US" sz="32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Can be slow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May not work with newer chipsets</a:t>
            </a:r>
          </a:p>
        </p:txBody>
      </p:sp>
    </p:spTree>
    <p:extLst>
      <p:ext uri="{BB962C8B-B14F-4D97-AF65-F5344CB8AC3E}">
        <p14:creationId xmlns:p14="http://schemas.microsoft.com/office/powerpoint/2010/main" val="25631914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J-Link</a:t>
            </a:r>
          </a:p>
        </p:txBody>
      </p:sp>
      <p:pic>
        <p:nvPicPr>
          <p:cNvPr id="7170" name="Picture 2" descr="Image result for jli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1371600"/>
            <a:ext cx="4191000" cy="476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41812" y="1295400"/>
            <a:ext cx="7543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Made by </a:t>
            </a:r>
            <a:r>
              <a:rPr lang="en-US" sz="3200" dirty="0" err="1">
                <a:solidFill>
                  <a:schemeClr val="tx2"/>
                </a:solidFill>
              </a:rPr>
              <a:t>Segger</a:t>
            </a:r>
            <a:endParaRPr lang="en-US" sz="32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One of the most well known debug probes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Supports ARM 7/9/11 and Cortex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Supports </a:t>
            </a:r>
            <a:r>
              <a:rPr lang="en-US" sz="3200" dirty="0" err="1">
                <a:solidFill>
                  <a:schemeClr val="tx2"/>
                </a:solidFill>
              </a:rPr>
              <a:t>Renesas</a:t>
            </a:r>
            <a:r>
              <a:rPr lang="en-US" sz="3200" dirty="0">
                <a:solidFill>
                  <a:schemeClr val="tx2"/>
                </a:solidFill>
              </a:rPr>
              <a:t> RX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Supports GDB based debugging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Various versions provide different speeds</a:t>
            </a:r>
          </a:p>
        </p:txBody>
      </p:sp>
    </p:spTree>
    <p:extLst>
      <p:ext uri="{BB962C8B-B14F-4D97-AF65-F5344CB8AC3E}">
        <p14:creationId xmlns:p14="http://schemas.microsoft.com/office/powerpoint/2010/main" val="21823948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Atmel ICE</a:t>
            </a:r>
          </a:p>
        </p:txBody>
      </p:sp>
      <p:pic>
        <p:nvPicPr>
          <p:cNvPr id="5122" name="Picture 2" descr="Image result for atmel 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696" y="1828800"/>
            <a:ext cx="6555316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3212" y="1371600"/>
            <a:ext cx="7543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Debugging tool for Atmel microcontrollers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Supports ARM Cortex-M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Supports Atmel AVR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Provides on-chip debug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JTAG, SWD, TPI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Kit comes with adapters</a:t>
            </a:r>
          </a:p>
        </p:txBody>
      </p:sp>
    </p:spTree>
    <p:extLst>
      <p:ext uri="{BB962C8B-B14F-4D97-AF65-F5344CB8AC3E}">
        <p14:creationId xmlns:p14="http://schemas.microsoft.com/office/powerpoint/2010/main" val="13748294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Atmel SAM ICE</a:t>
            </a:r>
          </a:p>
        </p:txBody>
      </p:sp>
      <p:pic>
        <p:nvPicPr>
          <p:cNvPr id="6146" name="Picture 2" descr="Image result for sam i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" y="1219200"/>
            <a:ext cx="4664816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46612" y="1371600"/>
            <a:ext cx="7543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Debugging tool for Atmel microcontrollers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Supports Atmel SAM microcontrollers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Supports Thumb mode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Provides on-chip debug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JTAG, SWD, SWV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GDB server support</a:t>
            </a:r>
          </a:p>
        </p:txBody>
      </p:sp>
    </p:spTree>
    <p:extLst>
      <p:ext uri="{BB962C8B-B14F-4D97-AF65-F5344CB8AC3E}">
        <p14:creationId xmlns:p14="http://schemas.microsoft.com/office/powerpoint/2010/main" val="41406540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XILINX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982212"/>
            <a:ext cx="107426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XILINX provides the </a:t>
            </a:r>
            <a:r>
              <a:rPr lang="en-US" sz="3200" dirty="0" err="1">
                <a:solidFill>
                  <a:schemeClr val="tx2"/>
                </a:solidFill>
              </a:rPr>
              <a:t>Vivado</a:t>
            </a:r>
            <a:r>
              <a:rPr lang="en-US" sz="3200" dirty="0">
                <a:solidFill>
                  <a:schemeClr val="tx2"/>
                </a:solidFill>
              </a:rPr>
              <a:t> IDE for FPGA programming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Supports XILINX hardware debugging devices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</a:t>
            </a:r>
            <a:r>
              <a:rPr lang="en-US" sz="3200" dirty="0" err="1">
                <a:solidFill>
                  <a:schemeClr val="tx2"/>
                </a:solidFill>
              </a:rPr>
              <a:t>eFUSE</a:t>
            </a:r>
            <a:r>
              <a:rPr lang="en-US" sz="3200" dirty="0">
                <a:solidFill>
                  <a:schemeClr val="tx2"/>
                </a:solidFill>
              </a:rPr>
              <a:t> AES Key/registers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On-chip debug</a:t>
            </a:r>
          </a:p>
        </p:txBody>
      </p:sp>
      <p:pic>
        <p:nvPicPr>
          <p:cNvPr id="5122" name="Picture 2" descr="Image result for xilinx debugg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8" t="16756" r="5491" b="16649"/>
          <a:stretch/>
        </p:blipFill>
        <p:spPr bwMode="auto">
          <a:xfrm>
            <a:off x="7999412" y="2819399"/>
            <a:ext cx="3960972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576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Embedded Systems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Image result for iot de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634" y="1404815"/>
            <a:ext cx="333375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7"/>
          <a:stretch/>
        </p:blipFill>
        <p:spPr bwMode="auto">
          <a:xfrm>
            <a:off x="303212" y="1524000"/>
            <a:ext cx="2506483" cy="18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ot washing mach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125" y="1198111"/>
            <a:ext cx="4186837" cy="224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iot toas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409041"/>
            <a:ext cx="36195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iot dro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3694682"/>
            <a:ext cx="3238722" cy="215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6296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Interfacing with Embedded Systems</a:t>
            </a:r>
          </a:p>
        </p:txBody>
      </p:sp>
      <p:pic>
        <p:nvPicPr>
          <p:cNvPr id="5" name="Picture 4" descr="RS232 to TTL convertor 3"/>
          <p:cNvPicPr/>
          <p:nvPr/>
        </p:nvPicPr>
        <p:blipFill>
          <a:blip r:embed="rId2" cstate="print"/>
          <a:srcRect t="22765" b="15912"/>
          <a:stretch>
            <a:fillRect/>
          </a:stretch>
        </p:blipFill>
        <p:spPr bwMode="auto">
          <a:xfrm>
            <a:off x="3130549" y="2209800"/>
            <a:ext cx="5927725" cy="2717165"/>
          </a:xfrm>
          <a:prstGeom prst="rect">
            <a:avLst/>
          </a:prstGeom>
          <a:noFill/>
          <a:ln w="5080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76912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53124" t="55922" r="24435" b="29893"/>
          <a:stretch>
            <a:fillRect/>
          </a:stretch>
        </p:blipFill>
        <p:spPr bwMode="auto">
          <a:xfrm>
            <a:off x="1446211" y="1371600"/>
            <a:ext cx="900111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727062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Datasheets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20380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Datasheet provide tremendous amounts of information about chips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Detailed information on capabilities of microprocessors/controllers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Description of processor architecture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Identification of pinouts and protocols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Identification of support for debugging interfaces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Can greatly aid reverse engineering efforts</a:t>
            </a:r>
          </a:p>
        </p:txBody>
      </p:sp>
    </p:spTree>
    <p:extLst>
      <p:ext uri="{BB962C8B-B14F-4D97-AF65-F5344CB8AC3E}">
        <p14:creationId xmlns:p14="http://schemas.microsoft.com/office/powerpoint/2010/main" val="32436951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Datasheets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6667"/>
          <a:stretch/>
        </p:blipFill>
        <p:spPr>
          <a:xfrm>
            <a:off x="2291739" y="1143000"/>
            <a:ext cx="7605346" cy="50292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81469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Datasheets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137" y="2043112"/>
            <a:ext cx="82105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428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Pinouts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-1" y="1295400"/>
            <a:ext cx="121888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Pinout documentation describes the purpose of each pin for a chip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Microprocessors/microcontrollers have over a hundred different pins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Having a reference describing what pins do what is vital to debugging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The sheer number of pins usually make brute force difficult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Utilizing a reference that describes the purpose of each pin is useful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 Datasheets usually contain pinout information</a:t>
            </a:r>
          </a:p>
        </p:txBody>
      </p:sp>
    </p:spTree>
    <p:extLst>
      <p:ext uri="{BB962C8B-B14F-4D97-AF65-F5344CB8AC3E}">
        <p14:creationId xmlns:p14="http://schemas.microsoft.com/office/powerpoint/2010/main" val="37051443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Pinouts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812" y="1217637"/>
            <a:ext cx="7229475" cy="524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870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Pinouts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2" y="1219200"/>
            <a:ext cx="462225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703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Pinouts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099" y="1381125"/>
            <a:ext cx="80486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612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65212" y="175260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0" y="1295400"/>
            <a:ext cx="10742612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 Tracing</a:t>
            </a:r>
          </a:p>
        </p:txBody>
      </p:sp>
    </p:spTree>
    <p:extLst>
      <p:ext uri="{BB962C8B-B14F-4D97-AF65-F5344CB8AC3E}">
        <p14:creationId xmlns:p14="http://schemas.microsoft.com/office/powerpoint/2010/main" val="1491422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demodel.com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5676</TotalTime>
  <Words>4133</Words>
  <Application>Microsoft Office PowerPoint</Application>
  <PresentationFormat>Custom</PresentationFormat>
  <Paragraphs>668</Paragraphs>
  <Slides>124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27" baseType="lpstr">
      <vt:lpstr>Arial</vt:lpstr>
      <vt:lpstr>Calibri</vt:lpstr>
      <vt:lpstr>Office Theme</vt:lpstr>
      <vt:lpstr>Embedded Systems Security</vt:lpstr>
      <vt:lpstr>Thanks</vt:lpstr>
      <vt:lpstr>Thanks</vt:lpstr>
      <vt:lpstr>About:This Course</vt:lpstr>
      <vt:lpstr>About:Whitescope</vt:lpstr>
      <vt:lpstr>About:Author</vt:lpstr>
      <vt:lpstr>Understanding the License</vt:lpstr>
      <vt:lpstr>Agenda</vt:lpstr>
      <vt:lpstr>Examples of Embedded Systems</vt:lpstr>
      <vt:lpstr>These are Embedded Systems Too</vt:lpstr>
      <vt:lpstr>These are Embedded Systems Too</vt:lpstr>
      <vt:lpstr>Traditional IT Systems</vt:lpstr>
      <vt:lpstr>Embedded Systems</vt:lpstr>
      <vt:lpstr>Embedded Device Security Challenges</vt:lpstr>
      <vt:lpstr>Embedded Systems – Owner</vt:lpstr>
      <vt:lpstr>Embedded Systems – Operator</vt:lpstr>
      <vt:lpstr>Embedded Systems – Manufacturer</vt:lpstr>
      <vt:lpstr>Embedded Systems - Integrators</vt:lpstr>
      <vt:lpstr>Embedded Systems - Maintainers</vt:lpstr>
      <vt:lpstr>Embedded Systems - Components</vt:lpstr>
      <vt:lpstr>Microprocessors</vt:lpstr>
      <vt:lpstr>Microprocessors</vt:lpstr>
      <vt:lpstr>Microcontrollers or System on Chip (SOC)</vt:lpstr>
      <vt:lpstr>Microcontrollers or System on Chip (SOC)</vt:lpstr>
      <vt:lpstr>x86</vt:lpstr>
      <vt:lpstr>ARM</vt:lpstr>
      <vt:lpstr>RISC</vt:lpstr>
      <vt:lpstr>PowerPC (PPC)</vt:lpstr>
      <vt:lpstr>MIPS</vt:lpstr>
      <vt:lpstr>Field-Programmable Gate Array (FPGA)</vt:lpstr>
      <vt:lpstr>Field-Programmable Gate Array (FPGA)</vt:lpstr>
      <vt:lpstr>Complex Programmable Logic Device (CPLD)</vt:lpstr>
      <vt:lpstr>Complex Programmable Logic Device (CPLD)</vt:lpstr>
      <vt:lpstr>Chip Packaging</vt:lpstr>
      <vt:lpstr>Through-hole Package</vt:lpstr>
      <vt:lpstr>Surface Mount</vt:lpstr>
      <vt:lpstr>Quad Flat Package</vt:lpstr>
      <vt:lpstr>Chip Carrier</vt:lpstr>
      <vt:lpstr>Pin Grid Array</vt:lpstr>
      <vt:lpstr>Thin Small Outline Package</vt:lpstr>
      <vt:lpstr>Ball Grid Array</vt:lpstr>
      <vt:lpstr>Random Access Memory (RAM)</vt:lpstr>
      <vt:lpstr>Read Only Memory (ROM)</vt:lpstr>
      <vt:lpstr>Communication Buses</vt:lpstr>
      <vt:lpstr>Embedded Systems Architectures</vt:lpstr>
      <vt:lpstr>Embedded Systems - Hardware</vt:lpstr>
      <vt:lpstr>Embedded Systems - Software</vt:lpstr>
      <vt:lpstr>Embedded Systems - Firmware</vt:lpstr>
      <vt:lpstr>Bootloaders</vt:lpstr>
      <vt:lpstr>Bootloaders</vt:lpstr>
      <vt:lpstr>Bootloaders</vt:lpstr>
      <vt:lpstr>Bootloaders</vt:lpstr>
      <vt:lpstr>Bootloaders</vt:lpstr>
      <vt:lpstr>Bootloaders</vt:lpstr>
      <vt:lpstr>Bootloaders</vt:lpstr>
      <vt:lpstr>Bootloaders</vt:lpstr>
      <vt:lpstr>Firmware Update</vt:lpstr>
      <vt:lpstr>Real Time Operating Systems</vt:lpstr>
      <vt:lpstr>VxWorks</vt:lpstr>
      <vt:lpstr>BusyBox</vt:lpstr>
      <vt:lpstr>QNX</vt:lpstr>
      <vt:lpstr>Android</vt:lpstr>
      <vt:lpstr>IOS</vt:lpstr>
      <vt:lpstr>Integrity</vt:lpstr>
      <vt:lpstr>Embedded Linux</vt:lpstr>
      <vt:lpstr>Windows</vt:lpstr>
      <vt:lpstr>Windows CE</vt:lpstr>
      <vt:lpstr>Windows IoT</vt:lpstr>
      <vt:lpstr>Windows RT</vt:lpstr>
      <vt:lpstr>Tools</vt:lpstr>
      <vt:lpstr>Electrostatic Discharge</vt:lpstr>
      <vt:lpstr>Soldering</vt:lpstr>
      <vt:lpstr>Breadboards</vt:lpstr>
      <vt:lpstr>Multimeters</vt:lpstr>
      <vt:lpstr>Capacitors</vt:lpstr>
      <vt:lpstr>Resistors</vt:lpstr>
      <vt:lpstr>Wires</vt:lpstr>
      <vt:lpstr>Relays</vt:lpstr>
      <vt:lpstr>Variable Power Supplies</vt:lpstr>
      <vt:lpstr>Logic Analyzers</vt:lpstr>
      <vt:lpstr>Rework Stations</vt:lpstr>
      <vt:lpstr>Rework Stations</vt:lpstr>
      <vt:lpstr>EPROM Programmer</vt:lpstr>
      <vt:lpstr>On-chip Debuggers</vt:lpstr>
      <vt:lpstr>Bus Pirate</vt:lpstr>
      <vt:lpstr>J-Link</vt:lpstr>
      <vt:lpstr>Atmel ICE</vt:lpstr>
      <vt:lpstr>Atmel SAM ICE</vt:lpstr>
      <vt:lpstr>XILINX</vt:lpstr>
      <vt:lpstr>Interfacing with Embedded Systems</vt:lpstr>
      <vt:lpstr>Identification</vt:lpstr>
      <vt:lpstr>Datasheets</vt:lpstr>
      <vt:lpstr>Datasheets</vt:lpstr>
      <vt:lpstr>Datasheets</vt:lpstr>
      <vt:lpstr>Pinouts</vt:lpstr>
      <vt:lpstr>Pinouts</vt:lpstr>
      <vt:lpstr>Pinouts</vt:lpstr>
      <vt:lpstr>Pinouts</vt:lpstr>
      <vt:lpstr>Tracing</vt:lpstr>
      <vt:lpstr>JTAGULATOR</vt:lpstr>
      <vt:lpstr>Communications Interfaces</vt:lpstr>
      <vt:lpstr>RS-232</vt:lpstr>
      <vt:lpstr>RS-232</vt:lpstr>
      <vt:lpstr>RS-232</vt:lpstr>
      <vt:lpstr>RS-485</vt:lpstr>
      <vt:lpstr>RS-485</vt:lpstr>
      <vt:lpstr>RS-485</vt:lpstr>
      <vt:lpstr>Transistor-transistor logic</vt:lpstr>
      <vt:lpstr>UART</vt:lpstr>
      <vt:lpstr>Serial Peripheral Interface Bus</vt:lpstr>
      <vt:lpstr>Serial Peripheral Interface Bus</vt:lpstr>
      <vt:lpstr>Inter Integrated Circuit</vt:lpstr>
      <vt:lpstr>Joint Test Action Group (JTAG)</vt:lpstr>
      <vt:lpstr>Joint Test Action Group (JTAG)</vt:lpstr>
      <vt:lpstr>Joint Test Action Group (JTAG)</vt:lpstr>
      <vt:lpstr>Serial Wire Debug</vt:lpstr>
      <vt:lpstr>Reverse Engineering Tools</vt:lpstr>
      <vt:lpstr>Disassembler</vt:lpstr>
      <vt:lpstr>Disassembler</vt:lpstr>
      <vt:lpstr>Disassembler</vt:lpstr>
      <vt:lpstr>Hex Editor</vt:lpstr>
      <vt:lpstr>Cross Compiler</vt:lpstr>
      <vt:lpstr>Emulators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SlideModel</dc:creator>
  <cp:lastModifiedBy>BK</cp:lastModifiedBy>
  <cp:revision>242</cp:revision>
  <dcterms:created xsi:type="dcterms:W3CDTF">2014-06-09T19:15:16Z</dcterms:created>
  <dcterms:modified xsi:type="dcterms:W3CDTF">2017-04-10T01:22:56Z</dcterms:modified>
</cp:coreProperties>
</file>